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6"/>
  </p:notesMasterIdLst>
  <p:sldIdLst>
    <p:sldId id="256" r:id="rId2"/>
    <p:sldId id="258" r:id="rId3"/>
    <p:sldId id="261" r:id="rId4"/>
    <p:sldId id="259" r:id="rId5"/>
    <p:sldId id="302" r:id="rId6"/>
    <p:sldId id="303" r:id="rId7"/>
    <p:sldId id="304" r:id="rId8"/>
    <p:sldId id="305" r:id="rId9"/>
    <p:sldId id="306" r:id="rId10"/>
    <p:sldId id="308" r:id="rId11"/>
    <p:sldId id="309" r:id="rId12"/>
    <p:sldId id="310" r:id="rId13"/>
    <p:sldId id="297" r:id="rId14"/>
    <p:sldId id="298" r:id="rId15"/>
    <p:sldId id="299" r:id="rId16"/>
    <p:sldId id="300" r:id="rId17"/>
    <p:sldId id="301" r:id="rId18"/>
    <p:sldId id="311" r:id="rId19"/>
    <p:sldId id="312" r:id="rId20"/>
    <p:sldId id="313" r:id="rId21"/>
    <p:sldId id="314" r:id="rId22"/>
    <p:sldId id="316" r:id="rId23"/>
    <p:sldId id="321" r:id="rId24"/>
    <p:sldId id="266" r:id="rId25"/>
  </p:sldIdLst>
  <p:sldSz cx="9144000" cy="5143500" type="screen16x9"/>
  <p:notesSz cx="6858000" cy="9144000"/>
  <p:embeddedFontLst>
    <p:embeddedFont>
      <p:font typeface="Bebas Neue" panose="020B0606020202050201" pitchFamily="34" charset="0"/>
      <p:regular r:id="rId27"/>
    </p:embeddedFont>
    <p:embeddedFont>
      <p:font typeface="Reem Kufi" pitchFamily="2"/>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634CDF2-35FF-4841-B007-4C9513D6F5D4}">
  <a:tblStyle styleId="{9634CDF2-35FF-4841-B007-4C9513D6F5D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94660"/>
  </p:normalViewPr>
  <p:slideViewPr>
    <p:cSldViewPr snapToGrid="0">
      <p:cViewPr varScale="1">
        <p:scale>
          <a:sx n="105" d="100"/>
          <a:sy n="105" d="100"/>
        </p:scale>
        <p:origin x="96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jpeg>
</file>

<file path=ppt/media/image24.jpeg>
</file>

<file path=ppt/media/image25.png>
</file>

<file path=ppt/media/image26.png>
</file>

<file path=ppt/media/image3.png>
</file>

<file path=ppt/media/image4.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bccf50b5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bccf50b5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278764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99484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User-Friendly Interface</a:t>
            </a:r>
            <a:r>
              <a:rPr lang="en-US" dirty="0"/>
              <a:t>: HubSpot's user interface is designed to be user-friendly, making it easy to manage user accounts, roles, and permissions. This helps businesses save time and increase efficiency when managing users.</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Role-Based Access: </a:t>
            </a:r>
            <a:r>
              <a:rPr lang="en-US" dirty="0"/>
              <a:t>HubSpot's role-based access control allows businesses to create custom roles and assign specific permissions to users based on their roles. This ensures that users only have access to the tools and data they need to do their jobs effectively.</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 Activity Tracking: </a:t>
            </a:r>
            <a:r>
              <a:rPr lang="en-US" dirty="0"/>
              <a:t>HubSpot tracks user activity, allowing businesses to monitor user behavior and ensure compliance with company policies and regulations.</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Complexity:</a:t>
            </a:r>
            <a:r>
              <a:rPr lang="en-US" dirty="0">
                <a:effectLst>
                  <a:outerShdw blurRad="38100" dist="38100" dir="2700000" algn="tl">
                    <a:srgbClr val="000000">
                      <a:alpha val="43137"/>
                    </a:srgbClr>
                  </a:outerShdw>
                </a:effectLst>
              </a:rPr>
              <a:t> </a:t>
            </a:r>
            <a:r>
              <a:rPr lang="en-US" dirty="0"/>
              <a:t>While HubSpot's user management interface is user-friendly, it can be complex, particularly for businesses with a large number of users. This may require more time and effort to manage and configure.</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Cost: </a:t>
            </a:r>
            <a:r>
              <a:rPr lang="en-US" dirty="0"/>
              <a:t>HubSpot's pricing structure is based on the number of contacts in a business's database, which can make it more expensive for businesses with larger teams. This may be a concern for businesses with many users who require access to HubSpot's tools and features.</a:t>
            </a:r>
          </a:p>
          <a:p>
            <a:pPr marL="285750" lvl="0" indent="-285750" algn="l" rtl="0">
              <a:spcBef>
                <a:spcPts val="0"/>
              </a:spcBef>
              <a:spcAft>
                <a:spcPts val="0"/>
              </a:spcAft>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Learning Curve: </a:t>
            </a:r>
            <a:r>
              <a:rPr lang="en-US" dirty="0"/>
              <a:t>For businesses new to HubSpot, there may be a learning curve when it comes to managing users and configuring access control. This may require additional training or resources.</a:t>
            </a:r>
          </a:p>
          <a:p>
            <a:pPr marL="285750" lvl="0" indent="-285750" algn="l" rtl="0">
              <a:spcBef>
                <a:spcPts val="0"/>
              </a:spcBef>
              <a:spcAft>
                <a:spcPts val="0"/>
              </a:spcAft>
              <a:buFont typeface="Wingdings" panose="05000000000000000000" pitchFamily="2" charset="2"/>
              <a:buChar char="Ø"/>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8475597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67898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 Analytics</a:t>
            </a:r>
            <a:r>
              <a:rPr lang="en-US" dirty="0"/>
              <a:t>: Zendesk provides user analytics, allowing businesses to monitor user behavior and identify areas for improvement in the support process.</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Customizable Notifications: </a:t>
            </a:r>
            <a:r>
              <a:rPr lang="en-US" dirty="0"/>
              <a:t>Zendesk allows businesses to set up custom notifications for user actions, such as ticket creation or update. This helps ensure that teams stay informed and can take action quickly.</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 Collaboration: </a:t>
            </a:r>
            <a:r>
              <a:rPr lang="en-US" dirty="0"/>
              <a:t>Zendesk provides tools for user collaboration, such as shared views and comments, allowing teams to work together more efficiently.</a:t>
            </a:r>
          </a:p>
          <a:p>
            <a:pPr marL="0" lvl="0" indent="0" algn="l" rtl="0">
              <a:spcBef>
                <a:spcPts val="0"/>
              </a:spcBef>
              <a:spcAft>
                <a:spcPts val="0"/>
              </a:spcAft>
              <a:buNone/>
            </a:pPr>
            <a:endParaRPr lang="fr-FR" dirty="0"/>
          </a:p>
          <a:p>
            <a:pPr marL="0" lvl="0" indent="0" algn="l" rtl="0">
              <a:spcBef>
                <a:spcPts val="0"/>
              </a:spcBef>
              <a:spcAft>
                <a:spcPts val="0"/>
              </a:spcAft>
              <a:buNone/>
            </a:pPr>
            <a:endParaRPr lang="fr-FR"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Limited Permissions:</a:t>
            </a:r>
            <a:r>
              <a:rPr lang="en-US" dirty="0">
                <a:effectLst>
                  <a:outerShdw blurRad="38100" dist="38100" dir="2700000" algn="tl">
                    <a:srgbClr val="000000">
                      <a:alpha val="43137"/>
                    </a:srgbClr>
                  </a:outerShdw>
                </a:effectLst>
              </a:rPr>
              <a:t> </a:t>
            </a:r>
            <a:r>
              <a:rPr lang="en-US" dirty="0"/>
              <a:t>Zendesk's role-based access control may not offer as much granularity as some businesses require. For example, it may not be possible to create custom permissions for individual users or specific tasks.</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Limited Customization: </a:t>
            </a:r>
            <a:r>
              <a:rPr lang="en-US" dirty="0"/>
              <a:t>While Zendesk's user interface is user-friendly, it may not offer as much customization as some businesses require. This may be a concern for businesses with specific branding or customization requirements.</a:t>
            </a:r>
          </a:p>
          <a:p>
            <a:pPr marL="285750" lvl="0" indent="-285750" algn="l" rtl="0">
              <a:spcBef>
                <a:spcPts val="0"/>
              </a:spcBef>
              <a:spcAft>
                <a:spcPts val="0"/>
              </a:spcAft>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Cost: </a:t>
            </a:r>
            <a:r>
              <a:rPr lang="en-US" dirty="0"/>
              <a:t>Zendesk's pricing structure is based on the number of agents, or users who interact with customers, which can make it more expensive for businesses with larger teams. This may be a concern for businesses with many users who require access to Zendesk's tools and features.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60989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53079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Customizable Workflows</a:t>
            </a:r>
            <a:r>
              <a:rPr lang="en-US" dirty="0"/>
              <a:t>: Conga offers customizable workflows, allowing businesses to automate document creation and approval processes and ensure that documents are routed to the right people at the right time.</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Centralized User Management: </a:t>
            </a:r>
            <a:r>
              <a:rPr lang="en-US" dirty="0"/>
              <a:t>Conga provides a centralized user management system, allowing businesses to manage all their users from one central location. This saves time and ensures consistency across the organization.</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Collaboration Tools: </a:t>
            </a:r>
            <a:r>
              <a:rPr lang="en-US" dirty="0"/>
              <a:t>Conga provides tools for user collaboration, such as document sharing and commenting, allowing teams to work together more efficiently.</a:t>
            </a:r>
          </a:p>
          <a:p>
            <a:pPr marL="0" lvl="0" indent="0" algn="l" rtl="0">
              <a:spcBef>
                <a:spcPts val="0"/>
              </a:spcBef>
              <a:spcAft>
                <a:spcPts val="0"/>
              </a:spcAft>
              <a:buNone/>
            </a:pPr>
            <a:endParaRPr lang="fr-FR" dirty="0"/>
          </a:p>
          <a:p>
            <a:pPr marL="0" lvl="0" indent="0" algn="l" rtl="0">
              <a:spcBef>
                <a:spcPts val="0"/>
              </a:spcBef>
              <a:spcAft>
                <a:spcPts val="0"/>
              </a:spcAft>
              <a:buNone/>
            </a:pPr>
            <a:endParaRPr lang="fr-FR"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Limited Integrations:</a:t>
            </a:r>
            <a:r>
              <a:rPr lang="en-US" dirty="0">
                <a:effectLst>
                  <a:outerShdw blurRad="38100" dist="38100" dir="2700000" algn="tl">
                    <a:srgbClr val="000000">
                      <a:alpha val="43137"/>
                    </a:srgbClr>
                  </a:outerShdw>
                </a:effectLst>
              </a:rPr>
              <a:t> </a:t>
            </a:r>
            <a:r>
              <a:rPr lang="en-US" dirty="0"/>
              <a:t>While Conga integrates with several third-party applications, some businesses may require integrations with more specialized tools or systems, which may not be available.</a:t>
            </a:r>
          </a:p>
          <a:p>
            <a:pPr marL="285750" lvl="0" indent="-285750" algn="l" rtl="0">
              <a:spcBef>
                <a:spcPts val="0"/>
              </a:spcBef>
              <a:spcAft>
                <a:spcPts val="0"/>
              </a:spcAft>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Cost: </a:t>
            </a:r>
            <a:r>
              <a:rPr lang="en-US" dirty="0"/>
              <a:t>Conga's pricing structure can be more expensive for businesses with larger teams. This may be a concern for businesses with many users who require access to Conga's tools and features.</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Complexity: </a:t>
            </a:r>
            <a:r>
              <a:rPr lang="en-US" dirty="0"/>
              <a:t>Conga's user management interface can be complex, particularly for businesses with a large number of users. This may require more time and effort to manage and configure.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61797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58190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35690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11380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DBD8D3"/>
                </a:solidFill>
                <a:effectLst/>
                <a:latin typeface="arial" panose="020B0604020202020204" pitchFamily="34" charset="0"/>
              </a:rPr>
              <a:t>SLDS: Salesforce Lightning Design System</a:t>
            </a:r>
          </a:p>
          <a:p>
            <a:pPr marL="0" lvl="0" indent="0" algn="l" rtl="0">
              <a:spcBef>
                <a:spcPts val="0"/>
              </a:spcBef>
              <a:spcAft>
                <a:spcPts val="0"/>
              </a:spcAft>
              <a:buNone/>
            </a:pPr>
            <a:endParaRPr lang="fr-FR" b="0" i="0" dirty="0">
              <a:solidFill>
                <a:srgbClr val="DBD8D3"/>
              </a:solidFill>
              <a:effectLst/>
              <a:latin typeface="arial" panose="020B0604020202020204" pitchFamily="34" charset="0"/>
            </a:endParaRPr>
          </a:p>
          <a:p>
            <a:pPr marL="0" lvl="0" indent="0" algn="l" rtl="0">
              <a:spcBef>
                <a:spcPts val="0"/>
              </a:spcBef>
              <a:spcAft>
                <a:spcPts val="0"/>
              </a:spcAft>
              <a:buNone/>
            </a:pPr>
            <a:r>
              <a:rPr lang="fr-FR" b="0" i="0" dirty="0">
                <a:solidFill>
                  <a:srgbClr val="DBD8D3"/>
                </a:solidFill>
                <a:effectLst/>
                <a:latin typeface="arial" panose="020B0604020202020204" pitchFamily="34" charset="0"/>
              </a:rPr>
              <a:t>SOSL : Salesforce Object </a:t>
            </a:r>
            <a:r>
              <a:rPr lang="fr-FR" b="0" i="0" dirty="0" err="1">
                <a:solidFill>
                  <a:srgbClr val="DBD8D3"/>
                </a:solidFill>
                <a:effectLst/>
                <a:latin typeface="arial" panose="020B0604020202020204" pitchFamily="34" charset="0"/>
              </a:rPr>
              <a:t>Search</a:t>
            </a:r>
            <a:r>
              <a:rPr lang="fr-FR" b="0" i="0" dirty="0">
                <a:solidFill>
                  <a:srgbClr val="DBD8D3"/>
                </a:solidFill>
                <a:effectLst/>
                <a:latin typeface="arial" panose="020B0604020202020204" pitchFamily="34" charset="0"/>
              </a:rPr>
              <a:t> </a:t>
            </a:r>
            <a:r>
              <a:rPr lang="fr-FR" b="0" i="0" dirty="0" err="1">
                <a:solidFill>
                  <a:srgbClr val="DBD8D3"/>
                </a:solidFill>
                <a:effectLst/>
                <a:latin typeface="arial" panose="020B0604020202020204" pitchFamily="34" charset="0"/>
              </a:rPr>
              <a:t>Language</a:t>
            </a:r>
            <a:endParaRPr dirty="0"/>
          </a:p>
        </p:txBody>
      </p:sp>
    </p:spTree>
    <p:extLst>
      <p:ext uri="{BB962C8B-B14F-4D97-AF65-F5344CB8AC3E}">
        <p14:creationId xmlns:p14="http://schemas.microsoft.com/office/powerpoint/2010/main" val="18207087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97390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04882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e1d838b62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e1d838b62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This </a:t>
            </a:r>
            <a:r>
              <a:rPr lang="fr-FR" dirty="0" err="1"/>
              <a:t>usecase</a:t>
            </a:r>
            <a:r>
              <a:rPr lang="fr-FR" dirty="0"/>
              <a:t> table </a:t>
            </a:r>
            <a:r>
              <a:rPr lang="fr-FR" dirty="0" err="1"/>
              <a:t>is</a:t>
            </a:r>
            <a:r>
              <a:rPr lang="fr-FR" dirty="0"/>
              <a:t> </a:t>
            </a:r>
            <a:r>
              <a:rPr lang="fr-FR" dirty="0" err="1"/>
              <a:t>given</a:t>
            </a:r>
            <a:r>
              <a:rPr lang="fr-FR" dirty="0"/>
              <a:t> as an </a:t>
            </a:r>
            <a:r>
              <a:rPr lang="fr-FR" dirty="0" err="1"/>
              <a:t>example</a:t>
            </a:r>
            <a:r>
              <a:rPr lang="fr-FR" dirty="0"/>
              <a:t> </a:t>
            </a:r>
            <a:r>
              <a:rPr lang="fr-FR" dirty="0" err="1"/>
              <a:t>from</a:t>
            </a:r>
            <a:r>
              <a:rPr lang="fr-FR" dirty="0"/>
              <a:t> the </a:t>
            </a:r>
            <a:r>
              <a:rPr lang="fr-FR" dirty="0" err="1"/>
              <a:t>creators</a:t>
            </a:r>
            <a:r>
              <a:rPr lang="fr-FR" dirty="0"/>
              <a:t> of </a:t>
            </a:r>
            <a:r>
              <a:rPr lang="fr-FR" dirty="0" err="1"/>
              <a:t>salesforce</a:t>
            </a:r>
            <a:r>
              <a:rPr lang="fr-FR" dirty="0"/>
              <a:t> to help </a:t>
            </a:r>
            <a:r>
              <a:rPr lang="fr-FR" dirty="0" err="1"/>
              <a:t>define</a:t>
            </a:r>
            <a:r>
              <a:rPr lang="fr-FR" dirty="0"/>
              <a:t> </a:t>
            </a:r>
            <a:r>
              <a:rPr lang="fr-FR" dirty="0" err="1"/>
              <a:t>salesforce</a:t>
            </a:r>
            <a:r>
              <a:rPr lang="fr-FR" dirty="0"/>
              <a:t> </a:t>
            </a:r>
            <a:r>
              <a:rPr lang="fr-FR" dirty="0" err="1"/>
              <a:t>better</a:t>
            </a:r>
            <a:endParaRPr dirty="0"/>
          </a:p>
        </p:txBody>
      </p:sp>
    </p:spTree>
    <p:extLst>
      <p:ext uri="{BB962C8B-B14F-4D97-AF65-F5344CB8AC3E}">
        <p14:creationId xmlns:p14="http://schemas.microsoft.com/office/powerpoint/2010/main" val="26275971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874399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57157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9700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This means there are so many places to go when trying to manage even the simplest tasks regarding users and their community</a:t>
            </a:r>
            <a:br>
              <a:rPr lang="en-US" dirty="0"/>
            </a:br>
            <a:r>
              <a:rPr lang="en-US" dirty="0"/>
              <a:t>so for example if the admin wants to manage all his users he will have to access the setup home but when </a:t>
            </a:r>
            <a:r>
              <a:rPr lang="en-US" dirty="0" err="1"/>
              <a:t>accesing</a:t>
            </a:r>
            <a:r>
              <a:rPr lang="en-US" dirty="0"/>
              <a:t> his community users he will have to access a </a:t>
            </a:r>
            <a:r>
              <a:rPr lang="en-US" dirty="0" err="1"/>
              <a:t>diffrent</a:t>
            </a:r>
            <a:r>
              <a:rPr lang="en-US" dirty="0"/>
              <a:t> interface that takes so much time to load</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9981245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1EADF"/>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0" name="Google Shape;10;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 name="Google Shape;11;p2"/>
          <p:cNvSpPr txBox="1">
            <a:spLocks noGrp="1"/>
          </p:cNvSpPr>
          <p:nvPr>
            <p:ph type="ctrTitle"/>
          </p:nvPr>
        </p:nvSpPr>
        <p:spPr>
          <a:xfrm>
            <a:off x="713226" y="892350"/>
            <a:ext cx="5339100" cy="28146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nSpc>
                <a:spcPct val="90000"/>
              </a:lnSpc>
              <a:spcBef>
                <a:spcPts val="0"/>
              </a:spcBef>
              <a:spcAft>
                <a:spcPts val="0"/>
              </a:spcAft>
              <a:buClr>
                <a:srgbClr val="191919"/>
              </a:buClr>
              <a:buSzPts val="5200"/>
              <a:buNone/>
              <a:defRPr sz="8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713226" y="3857550"/>
            <a:ext cx="5339100" cy="393600"/>
          </a:xfrm>
          <a:prstGeom prst="rect">
            <a:avLst/>
          </a:prstGeom>
          <a:solidFill>
            <a:schemeClr val="dk1"/>
          </a:solidFill>
          <a:ln>
            <a:noFill/>
          </a:ln>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3" name="Google Shape;13;p2"/>
          <p:cNvSpPr>
            <a:spLocks noGrp="1"/>
          </p:cNvSpPr>
          <p:nvPr>
            <p:ph type="pic" idx="2"/>
          </p:nvPr>
        </p:nvSpPr>
        <p:spPr>
          <a:xfrm>
            <a:off x="5106950" y="539500"/>
            <a:ext cx="3331200" cy="4064400"/>
          </a:xfrm>
          <a:prstGeom prst="rect">
            <a:avLst/>
          </a:prstGeom>
          <a:noFill/>
          <a:ln>
            <a:noFill/>
          </a:ln>
        </p:spPr>
      </p:sp>
      <p:pic>
        <p:nvPicPr>
          <p:cNvPr id="14" name="Google Shape;14;p2"/>
          <p:cNvPicPr preferRelativeResize="0"/>
          <p:nvPr/>
        </p:nvPicPr>
        <p:blipFill>
          <a:blip r:embed="rId3">
            <a:alphaModFix/>
          </a:blip>
          <a:stretch>
            <a:fillRect/>
          </a:stretch>
        </p:blipFill>
        <p:spPr>
          <a:xfrm>
            <a:off x="3228850" y="-3645500"/>
            <a:ext cx="51435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pic>
        <p:nvPicPr>
          <p:cNvPr id="46" name="Google Shape;46;p7"/>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47" name="Google Shape;47;p7"/>
          <p:cNvPicPr preferRelativeResize="0"/>
          <p:nvPr/>
        </p:nvPicPr>
        <p:blipFill>
          <a:blip r:embed="rId3">
            <a:alphaModFix/>
          </a:blip>
          <a:stretch>
            <a:fillRect/>
          </a:stretch>
        </p:blipFill>
        <p:spPr>
          <a:xfrm>
            <a:off x="6216000" y="-2774600"/>
            <a:ext cx="5143500" cy="5143500"/>
          </a:xfrm>
          <a:prstGeom prst="rect">
            <a:avLst/>
          </a:prstGeom>
          <a:noFill/>
          <a:ln>
            <a:noFill/>
          </a:ln>
        </p:spPr>
      </p:pic>
      <p:pic>
        <p:nvPicPr>
          <p:cNvPr id="48" name="Google Shape;48;p7"/>
          <p:cNvPicPr preferRelativeResize="0"/>
          <p:nvPr/>
        </p:nvPicPr>
        <p:blipFill>
          <a:blip r:embed="rId4">
            <a:alphaModFix/>
          </a:blip>
          <a:stretch>
            <a:fillRect/>
          </a:stretch>
        </p:blipFill>
        <p:spPr>
          <a:xfrm>
            <a:off x="3228850" y="-3645500"/>
            <a:ext cx="5143500" cy="5143500"/>
          </a:xfrm>
          <a:prstGeom prst="rect">
            <a:avLst/>
          </a:prstGeom>
          <a:noFill/>
          <a:ln>
            <a:noFill/>
          </a:ln>
        </p:spPr>
      </p:pic>
      <p:sp>
        <p:nvSpPr>
          <p:cNvPr id="49" name="Google Shape;49;p7"/>
          <p:cNvSpPr txBox="1">
            <a:spLocks noGrp="1"/>
          </p:cNvSpPr>
          <p:nvPr>
            <p:ph type="title"/>
          </p:nvPr>
        </p:nvSpPr>
        <p:spPr>
          <a:xfrm>
            <a:off x="720000" y="445025"/>
            <a:ext cx="7704000" cy="840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 name="Google Shape;50;p7"/>
          <p:cNvSpPr txBox="1">
            <a:spLocks noGrp="1"/>
          </p:cNvSpPr>
          <p:nvPr>
            <p:ph type="body" idx="1"/>
          </p:nvPr>
        </p:nvSpPr>
        <p:spPr>
          <a:xfrm>
            <a:off x="948600" y="1828075"/>
            <a:ext cx="3522000" cy="2620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1" name="Google Shape;51;p7"/>
          <p:cNvSpPr>
            <a:spLocks noGrp="1"/>
          </p:cNvSpPr>
          <p:nvPr>
            <p:ph type="pic" idx="2"/>
          </p:nvPr>
        </p:nvSpPr>
        <p:spPr>
          <a:xfrm>
            <a:off x="4816275" y="1285625"/>
            <a:ext cx="4327800" cy="3899700"/>
          </a:xfrm>
          <a:prstGeom prst="rect">
            <a:avLst/>
          </a:prstGeom>
          <a:noFill/>
          <a:ln>
            <a:noFill/>
          </a:ln>
        </p:spPr>
      </p:sp>
      <p:pic>
        <p:nvPicPr>
          <p:cNvPr id="52" name="Google Shape;52;p7"/>
          <p:cNvPicPr preferRelativeResize="0"/>
          <p:nvPr/>
        </p:nvPicPr>
        <p:blipFill>
          <a:blip r:embed="rId5">
            <a:alphaModFix/>
          </a:blip>
          <a:stretch>
            <a:fillRect/>
          </a:stretch>
        </p:blipFill>
        <p:spPr>
          <a:xfrm>
            <a:off x="-1350200" y="3291600"/>
            <a:ext cx="51435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pic>
        <p:nvPicPr>
          <p:cNvPr id="54" name="Google Shape;54;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 name="Google Shape;55;p8"/>
          <p:cNvSpPr txBox="1">
            <a:spLocks noGrp="1"/>
          </p:cNvSpPr>
          <p:nvPr>
            <p:ph type="title"/>
          </p:nvPr>
        </p:nvSpPr>
        <p:spPr>
          <a:xfrm>
            <a:off x="3779925" y="1307100"/>
            <a:ext cx="46509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4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56" name="Google Shape;56;p8"/>
          <p:cNvSpPr>
            <a:spLocks noGrp="1"/>
          </p:cNvSpPr>
          <p:nvPr>
            <p:ph type="pic" idx="2"/>
          </p:nvPr>
        </p:nvSpPr>
        <p:spPr>
          <a:xfrm>
            <a:off x="0" y="539500"/>
            <a:ext cx="3675600" cy="3897300"/>
          </a:xfrm>
          <a:prstGeom prst="rect">
            <a:avLst/>
          </a:prstGeom>
          <a:noFill/>
          <a:ln>
            <a:noFill/>
          </a:ln>
        </p:spPr>
      </p:sp>
      <p:pic>
        <p:nvPicPr>
          <p:cNvPr id="57" name="Google Shape;57;p8"/>
          <p:cNvPicPr preferRelativeResize="0"/>
          <p:nvPr/>
        </p:nvPicPr>
        <p:blipFill>
          <a:blip r:embed="rId3">
            <a:alphaModFix amt="80000"/>
          </a:blip>
          <a:stretch>
            <a:fillRect/>
          </a:stretch>
        </p:blipFill>
        <p:spPr>
          <a:xfrm>
            <a:off x="-733950" y="-2766475"/>
            <a:ext cx="5143500" cy="5143500"/>
          </a:xfrm>
          <a:prstGeom prst="rect">
            <a:avLst/>
          </a:prstGeom>
          <a:noFill/>
          <a:ln>
            <a:noFill/>
          </a:ln>
        </p:spPr>
      </p:pic>
      <p:pic>
        <p:nvPicPr>
          <p:cNvPr id="58" name="Google Shape;58;p8"/>
          <p:cNvPicPr preferRelativeResize="0"/>
          <p:nvPr/>
        </p:nvPicPr>
        <p:blipFill>
          <a:blip r:embed="rId4">
            <a:alphaModFix/>
          </a:blip>
          <a:stretch>
            <a:fillRect/>
          </a:stretch>
        </p:blipFill>
        <p:spPr>
          <a:xfrm>
            <a:off x="4759850" y="3021100"/>
            <a:ext cx="5143500" cy="5143500"/>
          </a:xfrm>
          <a:prstGeom prst="rect">
            <a:avLst/>
          </a:prstGeom>
          <a:noFill/>
          <a:ln>
            <a:noFill/>
          </a:ln>
        </p:spPr>
      </p:pic>
      <p:pic>
        <p:nvPicPr>
          <p:cNvPr id="59" name="Google Shape;59;p8"/>
          <p:cNvPicPr preferRelativeResize="0"/>
          <p:nvPr/>
        </p:nvPicPr>
        <p:blipFill>
          <a:blip r:embed="rId5">
            <a:alphaModFix/>
          </a:blip>
          <a:stretch>
            <a:fillRect/>
          </a:stretch>
        </p:blipFill>
        <p:spPr>
          <a:xfrm>
            <a:off x="5385950" y="-3087800"/>
            <a:ext cx="5143500" cy="51435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72"/>
        <p:cNvGrpSpPr/>
        <p:nvPr/>
      </p:nvGrpSpPr>
      <p:grpSpPr>
        <a:xfrm>
          <a:off x="0" y="0"/>
          <a:ext cx="0" cy="0"/>
          <a:chOff x="0" y="0"/>
          <a:chExt cx="0" cy="0"/>
        </a:xfrm>
      </p:grpSpPr>
      <p:pic>
        <p:nvPicPr>
          <p:cNvPr id="173" name="Google Shape;173;p22"/>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74" name="Google Shape;174;p22"/>
          <p:cNvPicPr preferRelativeResize="0"/>
          <p:nvPr/>
        </p:nvPicPr>
        <p:blipFill>
          <a:blip r:embed="rId3">
            <a:alphaModFix amt="80000"/>
          </a:blip>
          <a:stretch>
            <a:fillRect/>
          </a:stretch>
        </p:blipFill>
        <p:spPr>
          <a:xfrm>
            <a:off x="6069000" y="1597175"/>
            <a:ext cx="5143500" cy="5143500"/>
          </a:xfrm>
          <a:prstGeom prst="rect">
            <a:avLst/>
          </a:prstGeom>
          <a:noFill/>
          <a:ln>
            <a:noFill/>
          </a:ln>
        </p:spPr>
      </p:pic>
      <p:pic>
        <p:nvPicPr>
          <p:cNvPr id="175" name="Google Shape;175;p22"/>
          <p:cNvPicPr preferRelativeResize="0"/>
          <p:nvPr/>
        </p:nvPicPr>
        <p:blipFill>
          <a:blip r:embed="rId4">
            <a:alphaModFix/>
          </a:blip>
          <a:stretch>
            <a:fillRect/>
          </a:stretch>
        </p:blipFill>
        <p:spPr>
          <a:xfrm>
            <a:off x="-3785275" y="-1270650"/>
            <a:ext cx="5143500" cy="5143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76"/>
        <p:cNvGrpSpPr/>
        <p:nvPr/>
      </p:nvGrpSpPr>
      <p:grpSpPr>
        <a:xfrm>
          <a:off x="0" y="0"/>
          <a:ext cx="0" cy="0"/>
          <a:chOff x="0" y="0"/>
          <a:chExt cx="0" cy="0"/>
        </a:xfrm>
      </p:grpSpPr>
      <p:pic>
        <p:nvPicPr>
          <p:cNvPr id="177" name="Google Shape;177;p2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78" name="Google Shape;178;p23"/>
          <p:cNvPicPr preferRelativeResize="0"/>
          <p:nvPr/>
        </p:nvPicPr>
        <p:blipFill>
          <a:blip r:embed="rId3">
            <a:alphaModFix/>
          </a:blip>
          <a:stretch>
            <a:fillRect/>
          </a:stretch>
        </p:blipFill>
        <p:spPr>
          <a:xfrm>
            <a:off x="6216000" y="-2774600"/>
            <a:ext cx="5143500" cy="5143500"/>
          </a:xfrm>
          <a:prstGeom prst="rect">
            <a:avLst/>
          </a:prstGeom>
          <a:noFill/>
          <a:ln>
            <a:noFill/>
          </a:ln>
        </p:spPr>
      </p:pic>
      <p:pic>
        <p:nvPicPr>
          <p:cNvPr id="179" name="Google Shape;179;p23"/>
          <p:cNvPicPr preferRelativeResize="0"/>
          <p:nvPr/>
        </p:nvPicPr>
        <p:blipFill>
          <a:blip r:embed="rId4">
            <a:alphaModFix/>
          </a:blip>
          <a:stretch>
            <a:fillRect/>
          </a:stretch>
        </p:blipFill>
        <p:spPr>
          <a:xfrm>
            <a:off x="-1350200" y="3139200"/>
            <a:ext cx="5143500" cy="5143500"/>
          </a:xfrm>
          <a:prstGeom prst="rect">
            <a:avLst/>
          </a:prstGeom>
          <a:noFill/>
          <a:ln>
            <a:noFill/>
          </a:ln>
        </p:spPr>
      </p:pic>
      <p:pic>
        <p:nvPicPr>
          <p:cNvPr id="180" name="Google Shape;180;p23"/>
          <p:cNvPicPr preferRelativeResize="0"/>
          <p:nvPr/>
        </p:nvPicPr>
        <p:blipFill>
          <a:blip r:embed="rId5">
            <a:alphaModFix/>
          </a:blip>
          <a:stretch>
            <a:fillRect/>
          </a:stretch>
        </p:blipFill>
        <p:spPr>
          <a:xfrm>
            <a:off x="3228850" y="-3645500"/>
            <a:ext cx="5143500" cy="51435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83"/>
        <p:cNvGrpSpPr/>
        <p:nvPr/>
      </p:nvGrpSpPr>
      <p:grpSpPr>
        <a:xfrm>
          <a:off x="0" y="0"/>
          <a:ext cx="0" cy="0"/>
          <a:chOff x="0" y="0"/>
          <a:chExt cx="0" cy="0"/>
        </a:xfrm>
      </p:grpSpPr>
      <p:pic>
        <p:nvPicPr>
          <p:cNvPr id="84" name="Google Shape;84;p1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85" name="Google Shape;85;p13"/>
          <p:cNvPicPr preferRelativeResize="0"/>
          <p:nvPr/>
        </p:nvPicPr>
        <p:blipFill>
          <a:blip r:embed="rId3">
            <a:alphaModFix amt="80000"/>
          </a:blip>
          <a:stretch>
            <a:fillRect/>
          </a:stretch>
        </p:blipFill>
        <p:spPr>
          <a:xfrm>
            <a:off x="3287275" y="-2187725"/>
            <a:ext cx="5143500" cy="5143500"/>
          </a:xfrm>
          <a:prstGeom prst="rect">
            <a:avLst/>
          </a:prstGeom>
          <a:noFill/>
          <a:ln>
            <a:noFill/>
          </a:ln>
        </p:spPr>
      </p:pic>
      <p:pic>
        <p:nvPicPr>
          <p:cNvPr id="86" name="Google Shape;86;p13"/>
          <p:cNvPicPr preferRelativeResize="0"/>
          <p:nvPr/>
        </p:nvPicPr>
        <p:blipFill>
          <a:blip r:embed="rId4">
            <a:alphaModFix/>
          </a:blip>
          <a:stretch>
            <a:fillRect/>
          </a:stretch>
        </p:blipFill>
        <p:spPr>
          <a:xfrm>
            <a:off x="-2058675" y="3273625"/>
            <a:ext cx="5143500" cy="5143500"/>
          </a:xfrm>
          <a:prstGeom prst="rect">
            <a:avLst/>
          </a:prstGeom>
          <a:noFill/>
          <a:ln>
            <a:noFill/>
          </a:ln>
        </p:spPr>
      </p:pic>
      <p:sp>
        <p:nvSpPr>
          <p:cNvPr id="87" name="Google Shape;87;p13"/>
          <p:cNvSpPr txBox="1">
            <a:spLocks noGrp="1"/>
          </p:cNvSpPr>
          <p:nvPr>
            <p:ph type="subTitle" idx="1"/>
          </p:nvPr>
        </p:nvSpPr>
        <p:spPr>
          <a:xfrm>
            <a:off x="1988936" y="2076300"/>
            <a:ext cx="2559900" cy="63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3"/>
          <p:cNvSpPr txBox="1">
            <a:spLocks noGrp="1"/>
          </p:cNvSpPr>
          <p:nvPr>
            <p:ph type="subTitle" idx="2"/>
          </p:nvPr>
        </p:nvSpPr>
        <p:spPr>
          <a:xfrm>
            <a:off x="5396156" y="2076300"/>
            <a:ext cx="25602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3"/>
          <p:cNvSpPr txBox="1">
            <a:spLocks noGrp="1"/>
          </p:cNvSpPr>
          <p:nvPr>
            <p:ph type="subTitle" idx="3"/>
          </p:nvPr>
        </p:nvSpPr>
        <p:spPr>
          <a:xfrm>
            <a:off x="1988936" y="3898750"/>
            <a:ext cx="25599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3"/>
          <p:cNvSpPr txBox="1">
            <a:spLocks noGrp="1"/>
          </p:cNvSpPr>
          <p:nvPr>
            <p:ph type="subTitle" idx="4"/>
          </p:nvPr>
        </p:nvSpPr>
        <p:spPr>
          <a:xfrm>
            <a:off x="5396156" y="3898753"/>
            <a:ext cx="25602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 name="Google Shape;91;p13"/>
          <p:cNvSpPr txBox="1">
            <a:spLocks noGrp="1"/>
          </p:cNvSpPr>
          <p:nvPr>
            <p:ph type="title"/>
          </p:nvPr>
        </p:nvSpPr>
        <p:spPr>
          <a:xfrm>
            <a:off x="720000" y="445025"/>
            <a:ext cx="7704000" cy="733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2" name="Google Shape;92;p13"/>
          <p:cNvSpPr txBox="1">
            <a:spLocks noGrp="1"/>
          </p:cNvSpPr>
          <p:nvPr>
            <p:ph type="title" idx="5" hasCustomPrompt="1"/>
          </p:nvPr>
        </p:nvSpPr>
        <p:spPr>
          <a:xfrm>
            <a:off x="1187636" y="1490774"/>
            <a:ext cx="733500" cy="7335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6" hasCustomPrompt="1"/>
          </p:nvPr>
        </p:nvSpPr>
        <p:spPr>
          <a:xfrm>
            <a:off x="1188784" y="3314148"/>
            <a:ext cx="731400" cy="731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7" hasCustomPrompt="1"/>
          </p:nvPr>
        </p:nvSpPr>
        <p:spPr>
          <a:xfrm>
            <a:off x="4605212" y="1491817"/>
            <a:ext cx="731400" cy="731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8" hasCustomPrompt="1"/>
          </p:nvPr>
        </p:nvSpPr>
        <p:spPr>
          <a:xfrm>
            <a:off x="4605212" y="3314150"/>
            <a:ext cx="731400" cy="731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subTitle" idx="9"/>
          </p:nvPr>
        </p:nvSpPr>
        <p:spPr>
          <a:xfrm>
            <a:off x="1988936" y="1457250"/>
            <a:ext cx="2559900" cy="73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7" name="Google Shape;97;p13"/>
          <p:cNvSpPr txBox="1">
            <a:spLocks noGrp="1"/>
          </p:cNvSpPr>
          <p:nvPr>
            <p:ph type="subTitle" idx="13"/>
          </p:nvPr>
        </p:nvSpPr>
        <p:spPr>
          <a:xfrm>
            <a:off x="1988936" y="3279825"/>
            <a:ext cx="2559900" cy="73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8" name="Google Shape;98;p13"/>
          <p:cNvSpPr txBox="1">
            <a:spLocks noGrp="1"/>
          </p:cNvSpPr>
          <p:nvPr>
            <p:ph type="subTitle" idx="14"/>
          </p:nvPr>
        </p:nvSpPr>
        <p:spPr>
          <a:xfrm>
            <a:off x="5396156" y="1459350"/>
            <a:ext cx="2560200" cy="73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9" name="Google Shape;99;p13"/>
          <p:cNvSpPr txBox="1">
            <a:spLocks noGrp="1"/>
          </p:cNvSpPr>
          <p:nvPr>
            <p:ph type="subTitle" idx="15"/>
          </p:nvPr>
        </p:nvSpPr>
        <p:spPr>
          <a:xfrm>
            <a:off x="5396156" y="3279821"/>
            <a:ext cx="2560200" cy="73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3363815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 name="Google Shape;17;p3"/>
          <p:cNvSpPr txBox="1">
            <a:spLocks noGrp="1"/>
          </p:cNvSpPr>
          <p:nvPr>
            <p:ph type="title"/>
          </p:nvPr>
        </p:nvSpPr>
        <p:spPr>
          <a:xfrm>
            <a:off x="2087250" y="539500"/>
            <a:ext cx="5877600" cy="15732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spcBef>
                <a:spcPts val="0"/>
              </a:spcBef>
              <a:spcAft>
                <a:spcPts val="0"/>
              </a:spcAft>
              <a:buSzPts val="3600"/>
              <a:buNone/>
              <a:defRPr sz="51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701050" y="691288"/>
            <a:ext cx="1268400" cy="12696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2087250" y="2206106"/>
            <a:ext cx="5877600" cy="474300"/>
          </a:xfrm>
          <a:prstGeom prst="rect">
            <a:avLst/>
          </a:prstGeom>
          <a:solidFill>
            <a:schemeClr val="dk1"/>
          </a:solid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20" name="Google Shape;20;p3"/>
          <p:cNvPicPr preferRelativeResize="0"/>
          <p:nvPr/>
        </p:nvPicPr>
        <p:blipFill>
          <a:blip r:embed="rId3">
            <a:alphaModFix/>
          </a:blip>
          <a:stretch>
            <a:fillRect/>
          </a:stretch>
        </p:blipFill>
        <p:spPr>
          <a:xfrm>
            <a:off x="-2449700" y="-2812725"/>
            <a:ext cx="5143500" cy="5143500"/>
          </a:xfrm>
          <a:prstGeom prst="rect">
            <a:avLst/>
          </a:prstGeom>
          <a:noFill/>
          <a:ln>
            <a:noFill/>
          </a:ln>
        </p:spPr>
      </p:pic>
      <p:pic>
        <p:nvPicPr>
          <p:cNvPr id="21" name="Google Shape;21;p3"/>
          <p:cNvPicPr preferRelativeResize="0"/>
          <p:nvPr/>
        </p:nvPicPr>
        <p:blipFill>
          <a:blip r:embed="rId4">
            <a:alphaModFix/>
          </a:blip>
          <a:stretch>
            <a:fillRect/>
          </a:stretch>
        </p:blipFill>
        <p:spPr>
          <a:xfrm>
            <a:off x="4561675" y="885400"/>
            <a:ext cx="5143500" cy="5143500"/>
          </a:xfrm>
          <a:prstGeom prst="rect">
            <a:avLst/>
          </a:prstGeom>
          <a:noFill/>
          <a:ln>
            <a:noFill/>
          </a:ln>
        </p:spPr>
      </p:pic>
      <p:sp>
        <p:nvSpPr>
          <p:cNvPr id="22" name="Google Shape;22;p3"/>
          <p:cNvSpPr>
            <a:spLocks noGrp="1"/>
          </p:cNvSpPr>
          <p:nvPr>
            <p:ph type="pic" idx="3"/>
          </p:nvPr>
        </p:nvSpPr>
        <p:spPr>
          <a:xfrm>
            <a:off x="-15050" y="2815600"/>
            <a:ext cx="9159000" cy="2328000"/>
          </a:xfrm>
          <a:prstGeom prst="rect">
            <a:avLst/>
          </a:prstGeom>
          <a:noFill/>
          <a:ln>
            <a:noFill/>
          </a:ln>
        </p:spPr>
      </p:sp>
    </p:spTree>
    <p:extLst>
      <p:ext uri="{BB962C8B-B14F-4D97-AF65-F5344CB8AC3E}">
        <p14:creationId xmlns:p14="http://schemas.microsoft.com/office/powerpoint/2010/main" val="1656497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Reem Kufi"/>
              <a:buNone/>
              <a:defRPr sz="3500" b="1">
                <a:solidFill>
                  <a:schemeClr val="dk1"/>
                </a:solidFill>
                <a:latin typeface="Reem Kufi"/>
                <a:ea typeface="Reem Kufi"/>
                <a:cs typeface="Reem Kufi"/>
                <a:sym typeface="Reem Kufi"/>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1pPr>
            <a:lvl2pPr marL="914400" lvl="1"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2pPr>
            <a:lvl3pPr marL="1371600" lvl="2"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3pPr>
            <a:lvl4pPr marL="1828800" lvl="3"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4pPr>
            <a:lvl5pPr marL="2286000" lvl="4"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5pPr>
            <a:lvl6pPr marL="2743200" lvl="5"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6pPr>
            <a:lvl7pPr marL="3200400" lvl="6"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7pPr>
            <a:lvl8pPr marL="3657600" lvl="7"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8pPr>
            <a:lvl9pPr marL="4114800" lvl="8"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8" r:id="rId4"/>
    <p:sldLayoutId id="2147483668" r:id="rId5"/>
    <p:sldLayoutId id="2147483669" r:id="rId6"/>
    <p:sldLayoutId id="2147483673" r:id="rId7"/>
    <p:sldLayoutId id="2147483674"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2EB"/>
        </a:solidFill>
        <a:effectLst/>
      </p:bgPr>
    </p:bg>
    <p:spTree>
      <p:nvGrpSpPr>
        <p:cNvPr id="1" name="Shape 190"/>
        <p:cNvGrpSpPr/>
        <p:nvPr/>
      </p:nvGrpSpPr>
      <p:grpSpPr>
        <a:xfrm>
          <a:off x="0" y="0"/>
          <a:ext cx="0" cy="0"/>
          <a:chOff x="0" y="0"/>
          <a:chExt cx="0" cy="0"/>
        </a:xfrm>
      </p:grpSpPr>
      <p:pic>
        <p:nvPicPr>
          <p:cNvPr id="1028" name="Picture 4" descr="Concept Design (첫 번째)">
            <a:extLst>
              <a:ext uri="{FF2B5EF4-FFF2-40B4-BE49-F238E27FC236}">
                <a16:creationId xmlns:a16="http://schemas.microsoft.com/office/drawing/2014/main" id="{DD82261E-A1B0-F67D-AE09-D40AA469B6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5460" y="340620"/>
            <a:ext cx="2971875" cy="4064500"/>
          </a:xfrm>
          <a:prstGeom prst="rect">
            <a:avLst/>
          </a:prstGeom>
          <a:noFill/>
          <a:extLst>
            <a:ext uri="{909E8E84-426E-40DD-AFC4-6F175D3DCCD1}">
              <a14:hiddenFill xmlns:a14="http://schemas.microsoft.com/office/drawing/2010/main">
                <a:solidFill>
                  <a:srgbClr val="FFFFFF"/>
                </a:solidFill>
              </a14:hiddenFill>
            </a:ext>
          </a:extLst>
        </p:spPr>
      </p:pic>
      <p:pic>
        <p:nvPicPr>
          <p:cNvPr id="191" name="Google Shape;191;p27"/>
          <p:cNvPicPr preferRelativeResize="0"/>
          <p:nvPr/>
        </p:nvPicPr>
        <p:blipFill>
          <a:blip r:embed="rId4">
            <a:alphaModFix/>
          </a:blip>
          <a:stretch>
            <a:fillRect/>
          </a:stretch>
        </p:blipFill>
        <p:spPr>
          <a:xfrm>
            <a:off x="6216000" y="-2774600"/>
            <a:ext cx="5143500" cy="5143500"/>
          </a:xfrm>
          <a:prstGeom prst="rect">
            <a:avLst/>
          </a:prstGeom>
          <a:noFill/>
          <a:ln>
            <a:noFill/>
          </a:ln>
        </p:spPr>
      </p:pic>
      <p:pic>
        <p:nvPicPr>
          <p:cNvPr id="192" name="Google Shape;192;p27"/>
          <p:cNvPicPr preferRelativeResize="0"/>
          <p:nvPr/>
        </p:nvPicPr>
        <p:blipFill>
          <a:blip r:embed="rId5">
            <a:alphaModFix/>
          </a:blip>
          <a:stretch>
            <a:fillRect/>
          </a:stretch>
        </p:blipFill>
        <p:spPr>
          <a:xfrm>
            <a:off x="-2327775" y="2032250"/>
            <a:ext cx="5143500" cy="5143500"/>
          </a:xfrm>
          <a:prstGeom prst="rect">
            <a:avLst/>
          </a:prstGeom>
          <a:noFill/>
          <a:ln>
            <a:noFill/>
          </a:ln>
        </p:spPr>
      </p:pic>
      <p:sp>
        <p:nvSpPr>
          <p:cNvPr id="194" name="Google Shape;194;p27"/>
          <p:cNvSpPr txBox="1">
            <a:spLocks noGrp="1"/>
          </p:cNvSpPr>
          <p:nvPr>
            <p:ph type="ctrTitle"/>
          </p:nvPr>
        </p:nvSpPr>
        <p:spPr>
          <a:xfrm>
            <a:off x="210312" y="738380"/>
            <a:ext cx="8933688" cy="311916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sz="4300" dirty="0">
                <a:solidFill>
                  <a:srgbClr val="FF0000"/>
                </a:solidFill>
              </a:rPr>
              <a:t>Graduation</a:t>
            </a:r>
            <a:br>
              <a:rPr lang="fr-FR" sz="4300" dirty="0">
                <a:solidFill>
                  <a:srgbClr val="FF0000"/>
                </a:solidFill>
              </a:rPr>
            </a:br>
            <a:r>
              <a:rPr lang="fr-FR" sz="4300" dirty="0">
                <a:solidFill>
                  <a:srgbClr val="FF0000"/>
                </a:solidFill>
              </a:rPr>
              <a:t>Project:</a:t>
            </a:r>
            <a:br>
              <a:rPr lang="fr-FR" sz="4300" dirty="0">
                <a:solidFill>
                  <a:srgbClr val="FF0000"/>
                </a:solidFill>
              </a:rPr>
            </a:br>
            <a:r>
              <a:rPr lang="fr-FR" sz="4300" dirty="0"/>
              <a:t>Salesforce</a:t>
            </a:r>
            <a:br>
              <a:rPr lang="fr-FR" sz="4300" dirty="0"/>
            </a:br>
            <a:r>
              <a:rPr lang="fr-FR" sz="4300" dirty="0"/>
              <a:t>Community Management </a:t>
            </a:r>
            <a:br>
              <a:rPr lang="fr-FR" sz="4300" dirty="0"/>
            </a:br>
            <a:r>
              <a:rPr lang="fr-FR" sz="4300" dirty="0"/>
              <a:t>Lightning Application</a:t>
            </a:r>
            <a:endParaRPr sz="4300" dirty="0"/>
          </a:p>
        </p:txBody>
      </p:sp>
      <p:sp>
        <p:nvSpPr>
          <p:cNvPr id="195" name="Google Shape;195;p27"/>
          <p:cNvSpPr txBox="1">
            <a:spLocks noGrp="1"/>
          </p:cNvSpPr>
          <p:nvPr>
            <p:ph type="subTitle" idx="1"/>
          </p:nvPr>
        </p:nvSpPr>
        <p:spPr>
          <a:xfrm>
            <a:off x="210312" y="3857548"/>
            <a:ext cx="5975148" cy="54757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Aslene Ouaze </a:t>
            </a:r>
            <a:br>
              <a:rPr lang="it-IT" dirty="0"/>
            </a:br>
            <a:r>
              <a:rPr lang="it-IT" dirty="0"/>
              <a:t>ING-A3-GL-AL-04</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Objectives </a:t>
            </a:r>
            <a:endParaRPr dirty="0"/>
          </a:p>
        </p:txBody>
      </p:sp>
      <p:sp>
        <p:nvSpPr>
          <p:cNvPr id="3" name="Google Shape;228;p30">
            <a:extLst>
              <a:ext uri="{FF2B5EF4-FFF2-40B4-BE49-F238E27FC236}">
                <a16:creationId xmlns:a16="http://schemas.microsoft.com/office/drawing/2014/main" id="{6E64A279-F7F2-4B95-4A41-35D76D8BBEA6}"/>
              </a:ext>
            </a:extLst>
          </p:cNvPr>
          <p:cNvSpPr txBox="1">
            <a:spLocks noGrp="1"/>
          </p:cNvSpPr>
          <p:nvPr>
            <p:ph type="body" idx="1"/>
          </p:nvPr>
        </p:nvSpPr>
        <p:spPr>
          <a:xfrm>
            <a:off x="253750" y="1039437"/>
            <a:ext cx="6882697"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t>It is in this context that our work is integrated, the main objective of which is to design and develop a </a:t>
            </a:r>
            <a:r>
              <a:rPr lang="en-US" dirty="0">
                <a:solidFill>
                  <a:srgbClr val="FF0000"/>
                </a:solidFill>
              </a:rPr>
              <a:t>powerful tool </a:t>
            </a:r>
            <a:r>
              <a:rPr lang="en-US" dirty="0"/>
              <a:t>to facilitate the task of managing the users of the community.</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dirty="0"/>
              <a:t>This application is intended to offer any organization a  simple and effective means to manage the "</a:t>
            </a:r>
            <a:r>
              <a:rPr lang="en-US" dirty="0">
                <a:solidFill>
                  <a:srgbClr val="FF0000"/>
                </a:solidFill>
              </a:rPr>
              <a:t>administration</a:t>
            </a:r>
            <a:r>
              <a:rPr lang="en-US" dirty="0"/>
              <a:t>" part, then </a:t>
            </a:r>
            <a:r>
              <a:rPr lang="en-US" dirty="0">
                <a:solidFill>
                  <a:srgbClr val="FF0000"/>
                </a:solidFill>
              </a:rPr>
              <a:t>the connection history </a:t>
            </a:r>
            <a:r>
              <a:rPr lang="en-US" dirty="0"/>
              <a:t>part, and finally provide a </a:t>
            </a:r>
            <a:r>
              <a:rPr lang="en-US" dirty="0">
                <a:solidFill>
                  <a:srgbClr val="FF0000"/>
                </a:solidFill>
              </a:rPr>
              <a:t>synthetic dashboard</a:t>
            </a:r>
            <a:r>
              <a:rPr lang="en-US" dirty="0"/>
              <a:t> visualizing the KPIs (Key Performance Indicators)</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dirty="0"/>
              <a:t>As well as </a:t>
            </a:r>
            <a:r>
              <a:rPr lang="en-US" dirty="0">
                <a:solidFill>
                  <a:srgbClr val="FF0000"/>
                </a:solidFill>
              </a:rPr>
              <a:t>a smart solution </a:t>
            </a:r>
            <a:r>
              <a:rPr lang="en-US" dirty="0"/>
              <a:t>that helps system administrators and community managers to overcome the difficulty of managing large communities and organizations  through available </a:t>
            </a:r>
            <a:r>
              <a:rPr lang="en-US" dirty="0">
                <a:solidFill>
                  <a:srgbClr val="FF0000"/>
                </a:solidFill>
              </a:rPr>
              <a:t>AI solutions in salesforce</a:t>
            </a:r>
          </a:p>
        </p:txBody>
      </p:sp>
      <p:pic>
        <p:nvPicPr>
          <p:cNvPr id="2050" name="Picture 2" descr="User management sign line icon or logo account Vector Image">
            <a:extLst>
              <a:ext uri="{FF2B5EF4-FFF2-40B4-BE49-F238E27FC236}">
                <a16:creationId xmlns:a16="http://schemas.microsoft.com/office/drawing/2014/main" id="{883E081F-7052-A757-2F21-5F067CB4D4A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PaintBrush/>
                    </a14:imgEffect>
                  </a14:imgLayer>
                </a14:imgProps>
              </a:ext>
              <a:ext uri="{28A0092B-C50C-407E-A947-70E740481C1C}">
                <a14:useLocalDpi xmlns:a14="http://schemas.microsoft.com/office/drawing/2010/main" val="0"/>
              </a:ext>
            </a:extLst>
          </a:blip>
          <a:srcRect/>
          <a:stretch>
            <a:fillRect/>
          </a:stretch>
        </p:blipFill>
        <p:spPr bwMode="auto">
          <a:xfrm>
            <a:off x="7516413" y="0"/>
            <a:ext cx="1373837" cy="148374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51508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3" name="Google Shape;243;p32"/>
          <p:cNvSpPr txBox="1">
            <a:spLocks noGrp="1"/>
          </p:cNvSpPr>
          <p:nvPr>
            <p:ph type="title"/>
          </p:nvPr>
        </p:nvSpPr>
        <p:spPr>
          <a:xfrm>
            <a:off x="2087250" y="539500"/>
            <a:ext cx="5877600" cy="157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err="1"/>
              <a:t>Study</a:t>
            </a:r>
            <a:r>
              <a:rPr lang="fr-FR" dirty="0"/>
              <a:t> of the </a:t>
            </a:r>
            <a:r>
              <a:rPr lang="fr-FR" dirty="0" err="1"/>
              <a:t>existing</a:t>
            </a:r>
            <a:endParaRPr lang="fr-FR" dirty="0"/>
          </a:p>
        </p:txBody>
      </p:sp>
      <p:sp>
        <p:nvSpPr>
          <p:cNvPr id="244" name="Google Shape;244;p32"/>
          <p:cNvSpPr txBox="1">
            <a:spLocks noGrp="1"/>
          </p:cNvSpPr>
          <p:nvPr>
            <p:ph type="title" idx="2"/>
          </p:nvPr>
        </p:nvSpPr>
        <p:spPr>
          <a:xfrm>
            <a:off x="701050" y="691288"/>
            <a:ext cx="1268400" cy="126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pic>
        <p:nvPicPr>
          <p:cNvPr id="245" name="Google Shape;245;p32"/>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p:spPr>
      </p:pic>
    </p:spTree>
    <p:extLst>
      <p:ext uri="{BB962C8B-B14F-4D97-AF65-F5344CB8AC3E}">
        <p14:creationId xmlns:p14="http://schemas.microsoft.com/office/powerpoint/2010/main" val="4014703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HubSpot</a:t>
            </a:r>
            <a:endParaRPr dirty="0"/>
          </a:p>
        </p:txBody>
      </p:sp>
      <p:sp>
        <p:nvSpPr>
          <p:cNvPr id="228" name="Google Shape;228;p30"/>
          <p:cNvSpPr txBox="1">
            <a:spLocks noGrp="1"/>
          </p:cNvSpPr>
          <p:nvPr>
            <p:ph type="body" idx="1"/>
          </p:nvPr>
        </p:nvSpPr>
        <p:spPr>
          <a:xfrm>
            <a:off x="301500" y="1160450"/>
            <a:ext cx="4270500"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t>HubSpot is a popular </a:t>
            </a:r>
            <a:r>
              <a:rPr lang="en-US" dirty="0">
                <a:solidFill>
                  <a:srgbClr val="FF0000"/>
                </a:solidFill>
              </a:rPr>
              <a:t>marketing</a:t>
            </a:r>
            <a:r>
              <a:rPr lang="en-US" dirty="0"/>
              <a:t>, </a:t>
            </a:r>
            <a:r>
              <a:rPr lang="en-US" dirty="0">
                <a:solidFill>
                  <a:srgbClr val="FF0000"/>
                </a:solidFill>
              </a:rPr>
              <a:t>sales</a:t>
            </a:r>
            <a:r>
              <a:rPr lang="en-US" dirty="0"/>
              <a:t>, </a:t>
            </a:r>
            <a:r>
              <a:rPr lang="en-US" dirty="0">
                <a:solidFill>
                  <a:srgbClr val="FF0000"/>
                </a:solidFill>
              </a:rPr>
              <a:t>and customer service</a:t>
            </a:r>
            <a:r>
              <a:rPr lang="en-US" dirty="0"/>
              <a:t> platform that integrates with Salesforce. </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dirty="0"/>
              <a:t>HubSpot uses Salesforce's user management features to allow organizations to </a:t>
            </a:r>
            <a:r>
              <a:rPr lang="en-US" dirty="0">
                <a:solidFill>
                  <a:srgbClr val="FF0000"/>
                </a:solidFill>
              </a:rPr>
              <a:t>manage their teams </a:t>
            </a:r>
            <a:r>
              <a:rPr lang="en-US" dirty="0"/>
              <a:t>and control access to different parts of the application.</a:t>
            </a:r>
            <a:endParaRPr dirty="0"/>
          </a:p>
        </p:txBody>
      </p:sp>
      <p:pic>
        <p:nvPicPr>
          <p:cNvPr id="2052" name="Picture 4" descr="HubSpot Logo, symbol, meaning, history, PNG, brand">
            <a:extLst>
              <a:ext uri="{FF2B5EF4-FFF2-40B4-BE49-F238E27FC236}">
                <a16:creationId xmlns:a16="http://schemas.microsoft.com/office/drawing/2014/main" id="{09237B39-2579-6021-E2A0-05422FA6BD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8894" y="2001050"/>
            <a:ext cx="3982805" cy="224032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Hubspot partner i Sverige | CRM och MA - Business Reflex">
            <a:extLst>
              <a:ext uri="{FF2B5EF4-FFF2-40B4-BE49-F238E27FC236}">
                <a16:creationId xmlns:a16="http://schemas.microsoft.com/office/drawing/2014/main" id="{23C8A737-CC12-32A5-07E2-6F5228F49B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2637" y="3191929"/>
            <a:ext cx="2722832" cy="18810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HubSpot</a:t>
            </a:r>
            <a:endParaRPr dirty="0"/>
          </a:p>
        </p:txBody>
      </p:sp>
      <p:sp>
        <p:nvSpPr>
          <p:cNvPr id="228" name="Google Shape;228;p30"/>
          <p:cNvSpPr txBox="1">
            <a:spLocks noGrp="1"/>
          </p:cNvSpPr>
          <p:nvPr>
            <p:ph type="body" idx="1"/>
          </p:nvPr>
        </p:nvSpPr>
        <p:spPr>
          <a:xfrm>
            <a:off x="263473" y="1064655"/>
            <a:ext cx="4270500" cy="35380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solidFill>
                  <a:schemeClr val="tx2"/>
                </a:solidFill>
              </a:rPr>
              <a:t>(+) Pros:</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User-Friendly Interface</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Role-Based Access</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 Activity Tracking</a:t>
            </a:r>
            <a:endParaRPr lang="en-US" dirty="0"/>
          </a:p>
        </p:txBody>
      </p:sp>
      <p:sp>
        <p:nvSpPr>
          <p:cNvPr id="2" name="Google Shape;228;p30">
            <a:extLst>
              <a:ext uri="{FF2B5EF4-FFF2-40B4-BE49-F238E27FC236}">
                <a16:creationId xmlns:a16="http://schemas.microsoft.com/office/drawing/2014/main" id="{59AD43ED-9B1E-CAB2-8172-ED8EC3736E87}"/>
              </a:ext>
            </a:extLst>
          </p:cNvPr>
          <p:cNvSpPr txBox="1">
            <a:spLocks/>
          </p:cNvSpPr>
          <p:nvPr/>
        </p:nvSpPr>
        <p:spPr>
          <a:xfrm>
            <a:off x="4652600" y="1064655"/>
            <a:ext cx="4270500" cy="3824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1pPr>
            <a:lvl2pPr marL="914400" marR="0" lvl="1"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2pPr>
            <a:lvl3pPr marL="1371600" marR="0" lvl="2"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3pPr>
            <a:lvl4pPr marL="1828800" marR="0" lvl="3"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4pPr>
            <a:lvl5pPr marL="2286000" marR="0" lvl="4"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5pPr>
            <a:lvl6pPr marL="2743200" marR="0" lvl="5"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6pPr>
            <a:lvl7pPr marL="3200400" marR="0" lvl="6"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7pPr>
            <a:lvl8pPr marL="3657600" marR="0" lvl="7"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8pPr>
            <a:lvl9pPr marL="4114800" marR="0" lvl="8"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9pPr>
          </a:lstStyle>
          <a:p>
            <a:pPr marL="0" indent="0">
              <a:buFont typeface="Reem Kufi"/>
              <a:buNone/>
            </a:pPr>
            <a:r>
              <a:rPr lang="en-US" sz="1600" b="1" dirty="0">
                <a:solidFill>
                  <a:schemeClr val="bg2"/>
                </a:solidFill>
              </a:rPr>
              <a:t>(-) Cons:</a:t>
            </a:r>
          </a:p>
          <a:p>
            <a:pPr marL="0" indent="0">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Complexity</a:t>
            </a:r>
            <a:r>
              <a:rPr lang="en-US" dirty="0">
                <a:effectLst>
                  <a:outerShdw blurRad="38100" dist="38100" dir="2700000" algn="tl">
                    <a:srgbClr val="000000">
                      <a:alpha val="43137"/>
                    </a:srgbClr>
                  </a:outerShdw>
                </a:effectLst>
              </a:rPr>
              <a:t> </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Cost</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Learning Curve</a:t>
            </a:r>
            <a:endParaRPr lang="en-US" dirty="0"/>
          </a:p>
        </p:txBody>
      </p:sp>
    </p:spTree>
    <p:extLst>
      <p:ext uri="{BB962C8B-B14F-4D97-AF65-F5344CB8AC3E}">
        <p14:creationId xmlns:p14="http://schemas.microsoft.com/office/powerpoint/2010/main" val="23429783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a:t>ZenDesk</a:t>
            </a:r>
            <a:endParaRPr dirty="0"/>
          </a:p>
        </p:txBody>
      </p:sp>
      <p:sp>
        <p:nvSpPr>
          <p:cNvPr id="228" name="Google Shape;228;p30"/>
          <p:cNvSpPr txBox="1">
            <a:spLocks noGrp="1"/>
          </p:cNvSpPr>
          <p:nvPr>
            <p:ph type="body" idx="1"/>
          </p:nvPr>
        </p:nvSpPr>
        <p:spPr>
          <a:xfrm>
            <a:off x="301500" y="1160450"/>
            <a:ext cx="4270500"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err="1"/>
              <a:t>ZenDesk</a:t>
            </a:r>
            <a:r>
              <a:rPr lang="en-US" dirty="0"/>
              <a:t> is a </a:t>
            </a:r>
            <a:r>
              <a:rPr lang="en-US" dirty="0">
                <a:solidFill>
                  <a:srgbClr val="FF0000"/>
                </a:solidFill>
              </a:rPr>
              <a:t>customer support </a:t>
            </a:r>
            <a:r>
              <a:rPr lang="en-US" dirty="0"/>
              <a:t>platform that integrates with Salesforce. </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dirty="0" err="1"/>
              <a:t>ZenDesk</a:t>
            </a:r>
            <a:r>
              <a:rPr lang="en-US" dirty="0"/>
              <a:t> uses Salesforce's user management features to allow organizations to manage </a:t>
            </a:r>
            <a:r>
              <a:rPr lang="en-US" dirty="0">
                <a:solidFill>
                  <a:srgbClr val="FF0000"/>
                </a:solidFill>
              </a:rPr>
              <a:t>their support teams </a:t>
            </a:r>
            <a:r>
              <a:rPr lang="en-US" dirty="0"/>
              <a:t>and control access to different parts of the application.</a:t>
            </a:r>
          </a:p>
        </p:txBody>
      </p:sp>
      <p:pic>
        <p:nvPicPr>
          <p:cNvPr id="4102" name="Picture 6">
            <a:extLst>
              <a:ext uri="{FF2B5EF4-FFF2-40B4-BE49-F238E27FC236}">
                <a16:creationId xmlns:a16="http://schemas.microsoft.com/office/drawing/2014/main" id="{0DA99AFE-E0D3-66F4-C7FA-0B5B0B9013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2600" y="1907759"/>
            <a:ext cx="4169100" cy="2975305"/>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Working with the Zendesk Sell app in Support – Zendesk help">
            <a:extLst>
              <a:ext uri="{FF2B5EF4-FFF2-40B4-BE49-F238E27FC236}">
                <a16:creationId xmlns:a16="http://schemas.microsoft.com/office/drawing/2014/main" id="{157B1357-86CB-5FB7-FD77-F42F5D5610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629" y="2571750"/>
            <a:ext cx="3634242" cy="2454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48497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320612" y="1160450"/>
            <a:ext cx="4501088"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a:t>ZenDesk</a:t>
            </a:r>
            <a:endParaRPr dirty="0"/>
          </a:p>
        </p:txBody>
      </p:sp>
      <p:sp>
        <p:nvSpPr>
          <p:cNvPr id="228" name="Google Shape;228;p30"/>
          <p:cNvSpPr txBox="1">
            <a:spLocks noGrp="1"/>
          </p:cNvSpPr>
          <p:nvPr>
            <p:ph type="body" idx="1"/>
          </p:nvPr>
        </p:nvSpPr>
        <p:spPr>
          <a:xfrm>
            <a:off x="263473" y="1064655"/>
            <a:ext cx="4270500" cy="35380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solidFill>
                  <a:schemeClr val="tx2"/>
                </a:solidFill>
              </a:rPr>
              <a:t>(+) Pros:</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 Analytics</a:t>
            </a:r>
            <a:endParaRPr lang="en-US" dirty="0"/>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Customizable Notifications</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 Collaboration</a:t>
            </a:r>
            <a:endParaRPr lang="en-US" dirty="0"/>
          </a:p>
        </p:txBody>
      </p:sp>
      <p:sp>
        <p:nvSpPr>
          <p:cNvPr id="2" name="Google Shape;228;p30">
            <a:extLst>
              <a:ext uri="{FF2B5EF4-FFF2-40B4-BE49-F238E27FC236}">
                <a16:creationId xmlns:a16="http://schemas.microsoft.com/office/drawing/2014/main" id="{59AD43ED-9B1E-CAB2-8172-ED8EC3736E87}"/>
              </a:ext>
            </a:extLst>
          </p:cNvPr>
          <p:cNvSpPr txBox="1">
            <a:spLocks/>
          </p:cNvSpPr>
          <p:nvPr/>
        </p:nvSpPr>
        <p:spPr>
          <a:xfrm>
            <a:off x="4320612" y="1066864"/>
            <a:ext cx="4559915" cy="3824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1pPr>
            <a:lvl2pPr marL="914400" marR="0" lvl="1"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2pPr>
            <a:lvl3pPr marL="1371600" marR="0" lvl="2"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3pPr>
            <a:lvl4pPr marL="1828800" marR="0" lvl="3"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4pPr>
            <a:lvl5pPr marL="2286000" marR="0" lvl="4"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5pPr>
            <a:lvl6pPr marL="2743200" marR="0" lvl="5"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6pPr>
            <a:lvl7pPr marL="3200400" marR="0" lvl="6"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7pPr>
            <a:lvl8pPr marL="3657600" marR="0" lvl="7"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8pPr>
            <a:lvl9pPr marL="4114800" marR="0" lvl="8"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9pPr>
          </a:lstStyle>
          <a:p>
            <a:pPr marL="0" indent="0">
              <a:buFont typeface="Reem Kufi"/>
              <a:buNone/>
            </a:pPr>
            <a:r>
              <a:rPr lang="en-US" sz="1600" b="1" dirty="0">
                <a:solidFill>
                  <a:schemeClr val="bg2"/>
                </a:solidFill>
              </a:rPr>
              <a:t>          (-) Cons:</a:t>
            </a:r>
          </a:p>
          <a:p>
            <a:pPr marL="0" indent="0">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Limited Permissions</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Limited Customization</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Cost</a:t>
            </a:r>
            <a:endParaRPr lang="en-US" dirty="0"/>
          </a:p>
        </p:txBody>
      </p:sp>
    </p:spTree>
    <p:extLst>
      <p:ext uri="{BB962C8B-B14F-4D97-AF65-F5344CB8AC3E}">
        <p14:creationId xmlns:p14="http://schemas.microsoft.com/office/powerpoint/2010/main" val="4539415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Conga</a:t>
            </a:r>
            <a:endParaRPr dirty="0"/>
          </a:p>
        </p:txBody>
      </p:sp>
      <p:sp>
        <p:nvSpPr>
          <p:cNvPr id="228" name="Google Shape;228;p30"/>
          <p:cNvSpPr txBox="1">
            <a:spLocks noGrp="1"/>
          </p:cNvSpPr>
          <p:nvPr>
            <p:ph type="body" idx="1"/>
          </p:nvPr>
        </p:nvSpPr>
        <p:spPr>
          <a:xfrm>
            <a:off x="301500" y="1160450"/>
            <a:ext cx="4270500"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t>Conga is a </a:t>
            </a:r>
            <a:r>
              <a:rPr lang="en-US" dirty="0">
                <a:solidFill>
                  <a:srgbClr val="FF0000"/>
                </a:solidFill>
              </a:rPr>
              <a:t>document generation and reporting platform </a:t>
            </a:r>
            <a:r>
              <a:rPr lang="en-US" dirty="0"/>
              <a:t>that integrates with Salesforce. </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dirty="0"/>
              <a:t>Conga uses Salesforce's user management features to allow organizations to </a:t>
            </a:r>
            <a:r>
              <a:rPr lang="en-US" dirty="0">
                <a:solidFill>
                  <a:srgbClr val="FF0000"/>
                </a:solidFill>
              </a:rPr>
              <a:t>manage their teams </a:t>
            </a:r>
            <a:r>
              <a:rPr lang="en-US" dirty="0"/>
              <a:t>and control access to different parts of the application.</a:t>
            </a:r>
          </a:p>
        </p:txBody>
      </p:sp>
      <p:pic>
        <p:nvPicPr>
          <p:cNvPr id="5122" name="Picture 2" descr="Conga CLM | Contract Lifecycle Management | formerly Apttus Contract  Management - Conga - AppExchange">
            <a:extLst>
              <a:ext uri="{FF2B5EF4-FFF2-40B4-BE49-F238E27FC236}">
                <a16:creationId xmlns:a16="http://schemas.microsoft.com/office/drawing/2014/main" id="{3A785D64-FC18-3A5F-F65E-401AAC04A1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836" y="2869506"/>
            <a:ext cx="4572000" cy="2115344"/>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Conga Logo - SVG, PNG, AI, EPS Vectors SVG, PNG, AI, EPS Vectors">
            <a:extLst>
              <a:ext uri="{FF2B5EF4-FFF2-40B4-BE49-F238E27FC236}">
                <a16:creationId xmlns:a16="http://schemas.microsoft.com/office/drawing/2014/main" id="{FBB3FEAB-48EA-1F70-3C38-F201DD7779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75960" y="1688230"/>
            <a:ext cx="4922380" cy="27688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47472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320612" y="1160450"/>
            <a:ext cx="4501088"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Conga</a:t>
            </a:r>
            <a:endParaRPr dirty="0"/>
          </a:p>
        </p:txBody>
      </p:sp>
      <p:sp>
        <p:nvSpPr>
          <p:cNvPr id="228" name="Google Shape;228;p30"/>
          <p:cNvSpPr txBox="1">
            <a:spLocks noGrp="1"/>
          </p:cNvSpPr>
          <p:nvPr>
            <p:ph type="body" idx="1"/>
          </p:nvPr>
        </p:nvSpPr>
        <p:spPr>
          <a:xfrm>
            <a:off x="263473" y="1064655"/>
            <a:ext cx="4270500" cy="35380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solidFill>
                  <a:schemeClr val="tx2"/>
                </a:solidFill>
              </a:rPr>
              <a:t>(+) Pros:</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Customizable Workflows</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Centralized User Management</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Collaboration Tools</a:t>
            </a:r>
            <a:endParaRPr lang="en-US" dirty="0"/>
          </a:p>
        </p:txBody>
      </p:sp>
      <p:sp>
        <p:nvSpPr>
          <p:cNvPr id="2" name="Google Shape;228;p30">
            <a:extLst>
              <a:ext uri="{FF2B5EF4-FFF2-40B4-BE49-F238E27FC236}">
                <a16:creationId xmlns:a16="http://schemas.microsoft.com/office/drawing/2014/main" id="{59AD43ED-9B1E-CAB2-8172-ED8EC3736E87}"/>
              </a:ext>
            </a:extLst>
          </p:cNvPr>
          <p:cNvSpPr txBox="1">
            <a:spLocks/>
          </p:cNvSpPr>
          <p:nvPr/>
        </p:nvSpPr>
        <p:spPr>
          <a:xfrm>
            <a:off x="4320612" y="1066864"/>
            <a:ext cx="4559915" cy="3824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1pPr>
            <a:lvl2pPr marL="914400" marR="0" lvl="1"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2pPr>
            <a:lvl3pPr marL="1371600" marR="0" lvl="2"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3pPr>
            <a:lvl4pPr marL="1828800" marR="0" lvl="3"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4pPr>
            <a:lvl5pPr marL="2286000" marR="0" lvl="4"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5pPr>
            <a:lvl6pPr marL="2743200" marR="0" lvl="5"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6pPr>
            <a:lvl7pPr marL="3200400" marR="0" lvl="6"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7pPr>
            <a:lvl8pPr marL="3657600" marR="0" lvl="7"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8pPr>
            <a:lvl9pPr marL="4114800" marR="0" lvl="8"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9pPr>
          </a:lstStyle>
          <a:p>
            <a:pPr marL="0" indent="0">
              <a:buFont typeface="Reem Kufi"/>
              <a:buNone/>
            </a:pPr>
            <a:r>
              <a:rPr lang="en-US" sz="1600" b="1" dirty="0">
                <a:solidFill>
                  <a:schemeClr val="bg2"/>
                </a:solidFill>
              </a:rPr>
              <a:t>          (-) Cons:</a:t>
            </a:r>
          </a:p>
          <a:p>
            <a:pPr marL="0" indent="0">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Limited Integrations</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Cost</a:t>
            </a:r>
          </a:p>
          <a:p>
            <a:pPr marL="285750" indent="-285750">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Complexity</a:t>
            </a:r>
            <a:endParaRPr lang="en-US" dirty="0"/>
          </a:p>
        </p:txBody>
      </p:sp>
    </p:spTree>
    <p:extLst>
      <p:ext uri="{BB962C8B-B14F-4D97-AF65-F5344CB8AC3E}">
        <p14:creationId xmlns:p14="http://schemas.microsoft.com/office/powerpoint/2010/main" val="6689159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3" name="Google Shape;243;p32"/>
          <p:cNvSpPr txBox="1">
            <a:spLocks noGrp="1"/>
          </p:cNvSpPr>
          <p:nvPr>
            <p:ph type="title"/>
          </p:nvPr>
        </p:nvSpPr>
        <p:spPr>
          <a:xfrm>
            <a:off x="2087250" y="539500"/>
            <a:ext cx="5877600" cy="157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Methodologies &amp;</a:t>
            </a:r>
            <a:br>
              <a:rPr lang="en-US" dirty="0"/>
            </a:br>
            <a:r>
              <a:rPr lang="en-US" dirty="0"/>
              <a:t>Tools to use</a:t>
            </a:r>
          </a:p>
        </p:txBody>
      </p:sp>
      <p:sp>
        <p:nvSpPr>
          <p:cNvPr id="244" name="Google Shape;244;p32"/>
          <p:cNvSpPr txBox="1">
            <a:spLocks noGrp="1"/>
          </p:cNvSpPr>
          <p:nvPr>
            <p:ph type="title" idx="2"/>
          </p:nvPr>
        </p:nvSpPr>
        <p:spPr>
          <a:xfrm>
            <a:off x="701050" y="691288"/>
            <a:ext cx="1268400" cy="126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pic>
        <p:nvPicPr>
          <p:cNvPr id="245" name="Google Shape;245;p32"/>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p:spPr>
      </p:pic>
    </p:spTree>
    <p:extLst>
      <p:ext uri="{BB962C8B-B14F-4D97-AF65-F5344CB8AC3E}">
        <p14:creationId xmlns:p14="http://schemas.microsoft.com/office/powerpoint/2010/main" val="13280277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a:t>Methodology</a:t>
            </a:r>
            <a:r>
              <a:rPr lang="fr-FR" dirty="0"/>
              <a:t> </a:t>
            </a:r>
            <a:endParaRPr dirty="0"/>
          </a:p>
        </p:txBody>
      </p:sp>
      <p:sp>
        <p:nvSpPr>
          <p:cNvPr id="3" name="Google Shape;228;p30">
            <a:extLst>
              <a:ext uri="{FF2B5EF4-FFF2-40B4-BE49-F238E27FC236}">
                <a16:creationId xmlns:a16="http://schemas.microsoft.com/office/drawing/2014/main" id="{6E64A279-F7F2-4B95-4A41-35D76D8BBEA6}"/>
              </a:ext>
            </a:extLst>
          </p:cNvPr>
          <p:cNvSpPr txBox="1">
            <a:spLocks noGrp="1"/>
          </p:cNvSpPr>
          <p:nvPr>
            <p:ph type="body" idx="1"/>
          </p:nvPr>
        </p:nvSpPr>
        <p:spPr>
          <a:xfrm>
            <a:off x="253751" y="1039437"/>
            <a:ext cx="4692718"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solidFill>
                  <a:schemeClr val="tx1"/>
                </a:solidFill>
              </a:rPr>
              <a:t>Our chosen methodology of work for this project will be the standard </a:t>
            </a:r>
            <a:r>
              <a:rPr lang="en-US" dirty="0">
                <a:solidFill>
                  <a:srgbClr val="FF0000"/>
                </a:solidFill>
              </a:rPr>
              <a:t>SCRUM</a:t>
            </a:r>
            <a:r>
              <a:rPr lang="en-US" dirty="0">
                <a:solidFill>
                  <a:schemeClr val="tx1"/>
                </a:solidFill>
              </a:rPr>
              <a:t> methodology.</a:t>
            </a: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r>
              <a:rPr lang="en-US" dirty="0">
                <a:solidFill>
                  <a:schemeClr val="tx1"/>
                </a:solidFill>
              </a:rPr>
              <a:t>SCRUM is a framework for project management commonly used in software development.</a:t>
            </a: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r>
              <a:rPr lang="en-US" dirty="0">
                <a:solidFill>
                  <a:schemeClr val="tx1"/>
                </a:solidFill>
              </a:rPr>
              <a:t>It is designed for teams of ten or fewer members who break their work into goals that can be completed within time-boxed iterations.</a:t>
            </a:r>
          </a:p>
        </p:txBody>
      </p:sp>
      <p:pic>
        <p:nvPicPr>
          <p:cNvPr id="3074" name="Picture 2">
            <a:extLst>
              <a:ext uri="{FF2B5EF4-FFF2-40B4-BE49-F238E27FC236}">
                <a16:creationId xmlns:a16="http://schemas.microsoft.com/office/drawing/2014/main" id="{AC05D67F-0798-236C-BB81-A8476C700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1710" y="0"/>
            <a:ext cx="1338540" cy="144562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3076" name="Picture 4" descr="undefined">
            <a:extLst>
              <a:ext uri="{FF2B5EF4-FFF2-40B4-BE49-F238E27FC236}">
                <a16:creationId xmlns:a16="http://schemas.microsoft.com/office/drawing/2014/main" id="{04B90B57-FC9F-4CA6-C34F-E0957CBFEF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46469" y="1730650"/>
            <a:ext cx="4136571" cy="2860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75940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9"/>
          <p:cNvSpPr txBox="1">
            <a:spLocks noGrp="1"/>
          </p:cNvSpPr>
          <p:nvPr>
            <p:ph type="title"/>
          </p:nvPr>
        </p:nvSpPr>
        <p:spPr>
          <a:xfrm>
            <a:off x="720000" y="445025"/>
            <a:ext cx="7704000" cy="7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14" name="Google Shape;214;p29"/>
          <p:cNvSpPr txBox="1">
            <a:spLocks noGrp="1"/>
          </p:cNvSpPr>
          <p:nvPr>
            <p:ph type="title" idx="5"/>
          </p:nvPr>
        </p:nvSpPr>
        <p:spPr>
          <a:xfrm>
            <a:off x="1187649" y="1490774"/>
            <a:ext cx="733500" cy="7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5" name="Google Shape;215;p29"/>
          <p:cNvSpPr txBox="1">
            <a:spLocks noGrp="1"/>
          </p:cNvSpPr>
          <p:nvPr>
            <p:ph type="title" idx="6"/>
          </p:nvPr>
        </p:nvSpPr>
        <p:spPr>
          <a:xfrm>
            <a:off x="1187649" y="2606077"/>
            <a:ext cx="7314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16" name="Google Shape;216;p29"/>
          <p:cNvSpPr txBox="1">
            <a:spLocks noGrp="1"/>
          </p:cNvSpPr>
          <p:nvPr>
            <p:ph type="title" idx="7"/>
          </p:nvPr>
        </p:nvSpPr>
        <p:spPr>
          <a:xfrm>
            <a:off x="4605225" y="1491817"/>
            <a:ext cx="7314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7" name="Google Shape;217;p29"/>
          <p:cNvSpPr txBox="1">
            <a:spLocks noGrp="1"/>
          </p:cNvSpPr>
          <p:nvPr>
            <p:ph type="title" idx="8"/>
          </p:nvPr>
        </p:nvSpPr>
        <p:spPr>
          <a:xfrm>
            <a:off x="4604077" y="2606079"/>
            <a:ext cx="7314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18" name="Google Shape;218;p29"/>
          <p:cNvSpPr txBox="1">
            <a:spLocks noGrp="1"/>
          </p:cNvSpPr>
          <p:nvPr>
            <p:ph type="subTitle" idx="9"/>
          </p:nvPr>
        </p:nvSpPr>
        <p:spPr>
          <a:xfrm>
            <a:off x="1988949" y="1457250"/>
            <a:ext cx="25599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err="1"/>
              <a:t>Context</a:t>
            </a:r>
            <a:endParaRPr lang="fr-FR" dirty="0"/>
          </a:p>
        </p:txBody>
      </p:sp>
      <p:sp>
        <p:nvSpPr>
          <p:cNvPr id="219" name="Google Shape;219;p29"/>
          <p:cNvSpPr txBox="1">
            <a:spLocks noGrp="1"/>
          </p:cNvSpPr>
          <p:nvPr>
            <p:ph type="subTitle" idx="13"/>
          </p:nvPr>
        </p:nvSpPr>
        <p:spPr>
          <a:xfrm>
            <a:off x="1987801" y="2571754"/>
            <a:ext cx="25599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err="1"/>
              <a:t>Study</a:t>
            </a:r>
            <a:r>
              <a:rPr lang="fr-FR" dirty="0"/>
              <a:t> of the </a:t>
            </a:r>
            <a:r>
              <a:rPr lang="fr-FR" dirty="0" err="1"/>
              <a:t>existing</a:t>
            </a:r>
            <a:endParaRPr lang="fr-FR" dirty="0"/>
          </a:p>
        </p:txBody>
      </p:sp>
      <p:sp>
        <p:nvSpPr>
          <p:cNvPr id="220" name="Google Shape;220;p29"/>
          <p:cNvSpPr txBox="1">
            <a:spLocks noGrp="1"/>
          </p:cNvSpPr>
          <p:nvPr>
            <p:ph type="subTitle" idx="14"/>
          </p:nvPr>
        </p:nvSpPr>
        <p:spPr>
          <a:xfrm>
            <a:off x="5396169" y="1459350"/>
            <a:ext cx="2560200" cy="7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err="1"/>
              <a:t>Problem</a:t>
            </a:r>
            <a:r>
              <a:rPr lang="fr-FR" dirty="0"/>
              <a:t> &amp; Objectives</a:t>
            </a:r>
          </a:p>
        </p:txBody>
      </p:sp>
      <p:sp>
        <p:nvSpPr>
          <p:cNvPr id="221" name="Google Shape;221;p29"/>
          <p:cNvSpPr txBox="1">
            <a:spLocks noGrp="1"/>
          </p:cNvSpPr>
          <p:nvPr>
            <p:ph type="subTitle" idx="15"/>
          </p:nvPr>
        </p:nvSpPr>
        <p:spPr>
          <a:xfrm>
            <a:off x="5395021" y="2571750"/>
            <a:ext cx="25602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Methodologies  &amp; </a:t>
            </a:r>
            <a:br>
              <a:rPr lang="en-US" dirty="0"/>
            </a:br>
            <a:r>
              <a:rPr lang="en-US" dirty="0"/>
              <a:t>Tools to use</a:t>
            </a:r>
            <a:endParaRPr dirty="0"/>
          </a:p>
        </p:txBody>
      </p:sp>
      <p:sp>
        <p:nvSpPr>
          <p:cNvPr id="11" name="Google Shape;217;p29">
            <a:extLst>
              <a:ext uri="{FF2B5EF4-FFF2-40B4-BE49-F238E27FC236}">
                <a16:creationId xmlns:a16="http://schemas.microsoft.com/office/drawing/2014/main" id="{0AFF9684-0704-0DD2-ADD3-F2B4B72D0AA6}"/>
              </a:ext>
            </a:extLst>
          </p:cNvPr>
          <p:cNvSpPr txBox="1">
            <a:spLocks/>
          </p:cNvSpPr>
          <p:nvPr/>
        </p:nvSpPr>
        <p:spPr>
          <a:xfrm>
            <a:off x="2902051" y="3797998"/>
            <a:ext cx="731400" cy="73140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eem Kufi"/>
              <a:buNone/>
              <a:defRPr sz="3000" b="1" i="0" u="none" strike="noStrike" cap="none">
                <a:solidFill>
                  <a:schemeClr val="accent2"/>
                </a:solidFill>
                <a:latin typeface="Reem Kufi"/>
                <a:ea typeface="Reem Kufi"/>
                <a:cs typeface="Reem Kufi"/>
                <a:sym typeface="Reem Kufi"/>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05</a:t>
            </a:r>
          </a:p>
        </p:txBody>
      </p:sp>
      <p:sp>
        <p:nvSpPr>
          <p:cNvPr id="13" name="Google Shape;221;p29">
            <a:extLst>
              <a:ext uri="{FF2B5EF4-FFF2-40B4-BE49-F238E27FC236}">
                <a16:creationId xmlns:a16="http://schemas.microsoft.com/office/drawing/2014/main" id="{9174CCAD-0F41-A813-9249-5EBF0CD605B0}"/>
              </a:ext>
            </a:extLst>
          </p:cNvPr>
          <p:cNvSpPr txBox="1">
            <a:spLocks/>
          </p:cNvSpPr>
          <p:nvPr/>
        </p:nvSpPr>
        <p:spPr>
          <a:xfrm>
            <a:off x="3633451" y="3720341"/>
            <a:ext cx="2560200" cy="733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000" b="1" i="0" u="none" strike="noStrike" cap="none">
                <a:solidFill>
                  <a:schemeClr val="dk1"/>
                </a:solidFill>
                <a:latin typeface="Reem Kufi"/>
                <a:ea typeface="Reem Kufi"/>
                <a:cs typeface="Reem Kufi"/>
                <a:sym typeface="Reem Kufi"/>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Work Schedule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Architecture </a:t>
            </a:r>
            <a:endParaRPr dirty="0"/>
          </a:p>
        </p:txBody>
      </p:sp>
      <p:sp>
        <p:nvSpPr>
          <p:cNvPr id="3" name="Google Shape;228;p30">
            <a:extLst>
              <a:ext uri="{FF2B5EF4-FFF2-40B4-BE49-F238E27FC236}">
                <a16:creationId xmlns:a16="http://schemas.microsoft.com/office/drawing/2014/main" id="{6E64A279-F7F2-4B95-4A41-35D76D8BBEA6}"/>
              </a:ext>
            </a:extLst>
          </p:cNvPr>
          <p:cNvSpPr txBox="1">
            <a:spLocks noGrp="1"/>
          </p:cNvSpPr>
          <p:nvPr>
            <p:ph type="body" idx="1"/>
          </p:nvPr>
        </p:nvSpPr>
        <p:spPr>
          <a:xfrm>
            <a:off x="253751" y="1039437"/>
            <a:ext cx="4692718"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solidFill>
                  <a:schemeClr val="tx1"/>
                </a:solidFill>
              </a:rPr>
              <a:t>Our chosen architecture of work for this project will be the </a:t>
            </a:r>
            <a:r>
              <a:rPr lang="en-US" dirty="0">
                <a:solidFill>
                  <a:srgbClr val="FF0000"/>
                </a:solidFill>
              </a:rPr>
              <a:t>MVC</a:t>
            </a:r>
            <a:r>
              <a:rPr lang="en-US" dirty="0">
                <a:solidFill>
                  <a:schemeClr val="tx1"/>
                </a:solidFill>
              </a:rPr>
              <a:t>  </a:t>
            </a:r>
            <a:r>
              <a:rPr lang="fr-FR" dirty="0">
                <a:solidFill>
                  <a:schemeClr val="tx1"/>
                </a:solidFill>
              </a:rPr>
              <a:t>a</a:t>
            </a:r>
            <a:r>
              <a:rPr lang="fr-FR" dirty="0"/>
              <a:t>rchitecture</a:t>
            </a:r>
            <a:r>
              <a:rPr lang="en-US" dirty="0">
                <a:solidFill>
                  <a:schemeClr val="tx1"/>
                </a:solidFill>
              </a:rPr>
              <a:t> since it is recommended by the Salesforce developer’s community</a:t>
            </a: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r>
              <a:rPr lang="en-US" dirty="0">
                <a:solidFill>
                  <a:schemeClr val="tx1"/>
                </a:solidFill>
              </a:rPr>
              <a:t>The Model View Controller (MVC) is a software architecture model that separates the representation of information from the user's interaction with it.</a:t>
            </a:r>
          </a:p>
        </p:txBody>
      </p:sp>
      <p:pic>
        <p:nvPicPr>
          <p:cNvPr id="3074" name="Picture 2">
            <a:extLst>
              <a:ext uri="{FF2B5EF4-FFF2-40B4-BE49-F238E27FC236}">
                <a16:creationId xmlns:a16="http://schemas.microsoft.com/office/drawing/2014/main" id="{AC05D67F-0798-236C-BB81-A8476C700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1710" y="0"/>
            <a:ext cx="1338540" cy="144562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2" name="Picture 1" descr="Contrôleur de vue de modèle (MVC)">
            <a:extLst>
              <a:ext uri="{FF2B5EF4-FFF2-40B4-BE49-F238E27FC236}">
                <a16:creationId xmlns:a16="http://schemas.microsoft.com/office/drawing/2014/main" id="{DD513F72-384E-4ED5-53CA-D3004633161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563007" y="1491987"/>
            <a:ext cx="3190875" cy="3371850"/>
          </a:xfrm>
          <a:prstGeom prst="rect">
            <a:avLst/>
          </a:prstGeom>
          <a:noFill/>
          <a:ln>
            <a:noFill/>
          </a:ln>
        </p:spPr>
      </p:pic>
    </p:spTree>
    <p:extLst>
      <p:ext uri="{BB962C8B-B14F-4D97-AF65-F5344CB8AC3E}">
        <p14:creationId xmlns:p14="http://schemas.microsoft.com/office/powerpoint/2010/main" val="22236964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Tools to use </a:t>
            </a:r>
            <a:endParaRPr dirty="0"/>
          </a:p>
        </p:txBody>
      </p:sp>
      <p:sp>
        <p:nvSpPr>
          <p:cNvPr id="3" name="Google Shape;228;p30">
            <a:extLst>
              <a:ext uri="{FF2B5EF4-FFF2-40B4-BE49-F238E27FC236}">
                <a16:creationId xmlns:a16="http://schemas.microsoft.com/office/drawing/2014/main" id="{6E64A279-F7F2-4B95-4A41-35D76D8BBEA6}"/>
              </a:ext>
            </a:extLst>
          </p:cNvPr>
          <p:cNvSpPr txBox="1">
            <a:spLocks noGrp="1"/>
          </p:cNvSpPr>
          <p:nvPr>
            <p:ph type="body" idx="1"/>
          </p:nvPr>
        </p:nvSpPr>
        <p:spPr>
          <a:xfrm>
            <a:off x="253751" y="1039437"/>
            <a:ext cx="4692718"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solidFill>
                  <a:schemeClr val="tx2"/>
                </a:solidFill>
              </a:rPr>
              <a:t>Programming language: </a:t>
            </a:r>
            <a:r>
              <a:rPr lang="en-US" dirty="0">
                <a:solidFill>
                  <a:schemeClr val="tx1"/>
                </a:solidFill>
              </a:rPr>
              <a:t>JS, LWC, </a:t>
            </a:r>
            <a:r>
              <a:rPr lang="en-US" dirty="0" err="1">
                <a:solidFill>
                  <a:schemeClr val="tx1"/>
                </a:solidFill>
              </a:rPr>
              <a:t>Css</a:t>
            </a:r>
            <a:r>
              <a:rPr lang="en-US" dirty="0">
                <a:solidFill>
                  <a:schemeClr val="tx1"/>
                </a:solidFill>
              </a:rPr>
              <a:t>, Apex</a:t>
            </a: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r>
              <a:rPr lang="en-US" dirty="0">
                <a:solidFill>
                  <a:schemeClr val="tx2"/>
                </a:solidFill>
              </a:rPr>
              <a:t>Library: </a:t>
            </a:r>
            <a:r>
              <a:rPr lang="en-US" dirty="0">
                <a:solidFill>
                  <a:schemeClr val="tx1"/>
                </a:solidFill>
              </a:rPr>
              <a:t>SLDS</a:t>
            </a: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r>
              <a:rPr lang="en-US" dirty="0">
                <a:solidFill>
                  <a:schemeClr val="tx2"/>
                </a:solidFill>
              </a:rPr>
              <a:t>Salesforce Object Query Language: </a:t>
            </a:r>
            <a:r>
              <a:rPr lang="en-US" dirty="0">
                <a:solidFill>
                  <a:schemeClr val="tx1"/>
                </a:solidFill>
              </a:rPr>
              <a:t>SOQL, SOSL</a:t>
            </a: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endParaRPr lang="en-US" dirty="0">
              <a:solidFill>
                <a:schemeClr val="tx1"/>
              </a:solidFill>
            </a:endParaRPr>
          </a:p>
          <a:p>
            <a:pPr marL="285750" lvl="0" indent="-285750" algn="l" rtl="0">
              <a:spcBef>
                <a:spcPts val="0"/>
              </a:spcBef>
              <a:spcAft>
                <a:spcPts val="0"/>
              </a:spcAft>
              <a:buFont typeface="Wingdings" panose="05000000000000000000" pitchFamily="2" charset="2"/>
              <a:buChar char="Ø"/>
            </a:pPr>
            <a:r>
              <a:rPr lang="en-US" dirty="0">
                <a:solidFill>
                  <a:schemeClr val="tx2"/>
                </a:solidFill>
              </a:rPr>
              <a:t>Modeling tools: </a:t>
            </a:r>
            <a:r>
              <a:rPr lang="en-US" dirty="0">
                <a:solidFill>
                  <a:schemeClr val="tx1"/>
                </a:solidFill>
              </a:rPr>
              <a:t>UML</a:t>
            </a:r>
          </a:p>
        </p:txBody>
      </p:sp>
      <p:pic>
        <p:nvPicPr>
          <p:cNvPr id="3074" name="Picture 2">
            <a:extLst>
              <a:ext uri="{FF2B5EF4-FFF2-40B4-BE49-F238E27FC236}">
                <a16:creationId xmlns:a16="http://schemas.microsoft.com/office/drawing/2014/main" id="{AC05D67F-0798-236C-BB81-A8476C700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1710" y="0"/>
            <a:ext cx="1338540" cy="144562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7727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3" name="Google Shape;243;p32"/>
          <p:cNvSpPr txBox="1">
            <a:spLocks noGrp="1"/>
          </p:cNvSpPr>
          <p:nvPr>
            <p:ph type="title"/>
          </p:nvPr>
        </p:nvSpPr>
        <p:spPr>
          <a:xfrm>
            <a:off x="2087250" y="539500"/>
            <a:ext cx="5877600" cy="1573200"/>
          </a:xfrm>
          <a:prstGeom prst="rect">
            <a:avLst/>
          </a:prstGeom>
        </p:spPr>
        <p:txBody>
          <a:bodyPr spcFirstLastPara="1" wrap="square" lIns="91425" tIns="91425" rIns="91425" bIns="91425" anchor="ctr" anchorCtr="0">
            <a:noAutofit/>
          </a:bodyPr>
          <a:lstStyle/>
          <a:p>
            <a:r>
              <a:rPr lang="en-US" dirty="0"/>
              <a:t>Work Schedule </a:t>
            </a:r>
          </a:p>
        </p:txBody>
      </p:sp>
      <p:sp>
        <p:nvSpPr>
          <p:cNvPr id="244" name="Google Shape;244;p32"/>
          <p:cNvSpPr txBox="1">
            <a:spLocks noGrp="1"/>
          </p:cNvSpPr>
          <p:nvPr>
            <p:ph type="title" idx="2"/>
          </p:nvPr>
        </p:nvSpPr>
        <p:spPr>
          <a:xfrm>
            <a:off x="701050" y="691288"/>
            <a:ext cx="1268400" cy="126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pic>
        <p:nvPicPr>
          <p:cNvPr id="245" name="Google Shape;245;p32"/>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p:spPr>
      </p:pic>
    </p:spTree>
    <p:extLst>
      <p:ext uri="{BB962C8B-B14F-4D97-AF65-F5344CB8AC3E}">
        <p14:creationId xmlns:p14="http://schemas.microsoft.com/office/powerpoint/2010/main" val="42393537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0"/>
          <p:cNvSpPr txBox="1">
            <a:spLocks noGrp="1"/>
          </p:cNvSpPr>
          <p:nvPr>
            <p:ph type="title"/>
          </p:nvPr>
        </p:nvSpPr>
        <p:spPr>
          <a:xfrm>
            <a:off x="0" y="395"/>
            <a:ext cx="3007268"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Work Schedule </a:t>
            </a:r>
          </a:p>
        </p:txBody>
      </p:sp>
      <p:sp>
        <p:nvSpPr>
          <p:cNvPr id="3" name="Google Shape;228;p30">
            <a:extLst>
              <a:ext uri="{FF2B5EF4-FFF2-40B4-BE49-F238E27FC236}">
                <a16:creationId xmlns:a16="http://schemas.microsoft.com/office/drawing/2014/main" id="{6E64A279-F7F2-4B95-4A41-35D76D8BBEA6}"/>
              </a:ext>
            </a:extLst>
          </p:cNvPr>
          <p:cNvSpPr txBox="1">
            <a:spLocks noGrp="1"/>
          </p:cNvSpPr>
          <p:nvPr>
            <p:ph type="body" idx="1"/>
          </p:nvPr>
        </p:nvSpPr>
        <p:spPr>
          <a:xfrm>
            <a:off x="0" y="4237676"/>
            <a:ext cx="8541260" cy="297407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solidFill>
                  <a:schemeClr val="tx1"/>
                </a:solidFill>
              </a:rPr>
              <a:t>The project will run for a period of 4 months. The following timeline illustrates a provisional schedule, representing the main stages leading to a functional solution that meets the criteria defined by these specifications.</a:t>
            </a:r>
          </a:p>
        </p:txBody>
      </p:sp>
      <p:pic>
        <p:nvPicPr>
          <p:cNvPr id="5122" name="Picture 2" descr="Schedule telecommuting or remote work icon Vector Image">
            <a:extLst>
              <a:ext uri="{FF2B5EF4-FFF2-40B4-BE49-F238E27FC236}">
                <a16:creationId xmlns:a16="http://schemas.microsoft.com/office/drawing/2014/main" id="{3150DF86-FB98-B208-034C-253069251C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7139" y="104898"/>
            <a:ext cx="1732358" cy="186907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55B7C0F-B85B-1430-620C-880499D4CAC5}"/>
              </a:ext>
            </a:extLst>
          </p:cNvPr>
          <p:cNvPicPr>
            <a:picLocks noChangeAspect="1"/>
          </p:cNvPicPr>
          <p:nvPr/>
        </p:nvPicPr>
        <p:blipFill>
          <a:blip r:embed="rId4"/>
          <a:stretch>
            <a:fillRect/>
          </a:stretch>
        </p:blipFill>
        <p:spPr>
          <a:xfrm>
            <a:off x="1118645" y="533855"/>
            <a:ext cx="5552122" cy="3703821"/>
          </a:xfrm>
          <a:prstGeom prst="rect">
            <a:avLst/>
          </a:prstGeom>
        </p:spPr>
      </p:pic>
    </p:spTree>
    <p:extLst>
      <p:ext uri="{BB962C8B-B14F-4D97-AF65-F5344CB8AC3E}">
        <p14:creationId xmlns:p14="http://schemas.microsoft.com/office/powerpoint/2010/main" val="19032657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358" name="Google Shape;358;p37"/>
          <p:cNvPicPr preferRelativeResize="0">
            <a:picLocks noGrp="1"/>
          </p:cNvPicPr>
          <p:nvPr>
            <p:ph type="pic" idx="2"/>
          </p:nvPr>
        </p:nvPicPr>
        <p:blipFill rotWithShape="1">
          <a:blip r:embed="rId3">
            <a:alphaModFix/>
          </a:blip>
          <a:srcRect l="12175" r="24967"/>
          <a:stretch/>
        </p:blipFill>
        <p:spPr>
          <a:xfrm>
            <a:off x="0" y="539500"/>
            <a:ext cx="3675602" cy="3897300"/>
          </a:xfrm>
          <a:prstGeom prst="rect">
            <a:avLst/>
          </a:prstGeom>
        </p:spPr>
      </p:pic>
      <p:sp>
        <p:nvSpPr>
          <p:cNvPr id="359" name="Google Shape;359;p37"/>
          <p:cNvSpPr/>
          <p:nvPr/>
        </p:nvSpPr>
        <p:spPr>
          <a:xfrm>
            <a:off x="2709375" y="1075150"/>
            <a:ext cx="6622800" cy="29331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txBox="1">
            <a:spLocks noGrp="1"/>
          </p:cNvSpPr>
          <p:nvPr>
            <p:ph type="title"/>
          </p:nvPr>
        </p:nvSpPr>
        <p:spPr>
          <a:xfrm>
            <a:off x="3779925" y="1307100"/>
            <a:ext cx="4650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3" name="Google Shape;243;p32"/>
          <p:cNvSpPr txBox="1">
            <a:spLocks noGrp="1"/>
          </p:cNvSpPr>
          <p:nvPr>
            <p:ph type="title"/>
          </p:nvPr>
        </p:nvSpPr>
        <p:spPr>
          <a:xfrm>
            <a:off x="2087250" y="539500"/>
            <a:ext cx="5877600" cy="157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Context</a:t>
            </a:r>
            <a:endParaRPr dirty="0"/>
          </a:p>
        </p:txBody>
      </p:sp>
      <p:sp>
        <p:nvSpPr>
          <p:cNvPr id="244" name="Google Shape;244;p32"/>
          <p:cNvSpPr txBox="1">
            <a:spLocks noGrp="1"/>
          </p:cNvSpPr>
          <p:nvPr>
            <p:ph type="title" idx="2"/>
          </p:nvPr>
        </p:nvSpPr>
        <p:spPr>
          <a:xfrm>
            <a:off x="701050" y="691288"/>
            <a:ext cx="1268400" cy="126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245" name="Google Shape;245;p32"/>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Context</a:t>
            </a:r>
            <a:endParaRPr dirty="0"/>
          </a:p>
        </p:txBody>
      </p:sp>
      <p:sp>
        <p:nvSpPr>
          <p:cNvPr id="228" name="Google Shape;228;p30"/>
          <p:cNvSpPr txBox="1">
            <a:spLocks noGrp="1"/>
          </p:cNvSpPr>
          <p:nvPr>
            <p:ph type="body" idx="1"/>
          </p:nvPr>
        </p:nvSpPr>
        <p:spPr>
          <a:xfrm>
            <a:off x="301500" y="1160450"/>
            <a:ext cx="4270500"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t>Salesforce is a highly customizable advanced CRM with High Impact &amp; Low Effort:</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Clr>
                <a:srgbClr val="FF0000"/>
              </a:buClr>
              <a:buFont typeface="Wingdings" panose="05000000000000000000" pitchFamily="2" charset="2"/>
              <a:buChar char="q"/>
            </a:pPr>
            <a:r>
              <a:rPr lang="fr-FR" dirty="0"/>
              <a:t>The platform goal </a:t>
            </a:r>
            <a:r>
              <a:rPr lang="fr-FR" dirty="0" err="1"/>
              <a:t>is</a:t>
            </a:r>
            <a:r>
              <a:rPr lang="fr-FR" dirty="0"/>
              <a:t> to </a:t>
            </a:r>
            <a:r>
              <a:rPr lang="fr-FR" dirty="0" err="1"/>
              <a:t>make</a:t>
            </a:r>
            <a:r>
              <a:rPr lang="fr-FR" dirty="0"/>
              <a:t> big changes </a:t>
            </a:r>
            <a:r>
              <a:rPr lang="fr-FR" dirty="0" err="1"/>
              <a:t>with</a:t>
            </a:r>
            <a:r>
              <a:rPr lang="fr-FR" dirty="0"/>
              <a:t> minimal effort</a:t>
            </a:r>
          </a:p>
          <a:p>
            <a:pPr marL="285750" lvl="0" indent="-285750" algn="l" rtl="0">
              <a:spcBef>
                <a:spcPts val="0"/>
              </a:spcBef>
              <a:spcAft>
                <a:spcPts val="0"/>
              </a:spcAft>
              <a:buClr>
                <a:srgbClr val="FF0000"/>
              </a:buClr>
              <a:buFont typeface="Wingdings" panose="05000000000000000000" pitchFamily="2" charset="2"/>
              <a:buChar char="q"/>
            </a:pPr>
            <a:endParaRPr lang="fr-FR" dirty="0"/>
          </a:p>
          <a:p>
            <a:pPr marL="285750" lvl="0" indent="-285750" algn="l" rtl="0">
              <a:spcBef>
                <a:spcPts val="0"/>
              </a:spcBef>
              <a:spcAft>
                <a:spcPts val="0"/>
              </a:spcAft>
              <a:buClr>
                <a:srgbClr val="FF0000"/>
              </a:buClr>
              <a:buFont typeface="Wingdings" panose="05000000000000000000" pitchFamily="2" charset="2"/>
              <a:buChar char="q"/>
            </a:pPr>
            <a:r>
              <a:rPr lang="fr-FR" dirty="0"/>
              <a:t>The platform goal </a:t>
            </a:r>
            <a:r>
              <a:rPr lang="fr-FR" dirty="0" err="1"/>
              <a:t>is</a:t>
            </a:r>
            <a:r>
              <a:rPr lang="fr-FR" dirty="0"/>
              <a:t> to solve </a:t>
            </a:r>
            <a:r>
              <a:rPr lang="fr-FR" dirty="0" err="1"/>
              <a:t>mistakes</a:t>
            </a:r>
            <a:r>
              <a:rPr lang="fr-FR" dirty="0"/>
              <a:t> </a:t>
            </a:r>
            <a:r>
              <a:rPr lang="fr-FR" dirty="0" err="1"/>
              <a:t>that</a:t>
            </a:r>
            <a:r>
              <a:rPr lang="fr-FR" dirty="0"/>
              <a:t> impact the </a:t>
            </a:r>
            <a:r>
              <a:rPr lang="fr-FR" dirty="0" err="1"/>
              <a:t>buyer</a:t>
            </a:r>
            <a:endParaRPr lang="fr-FR" dirty="0"/>
          </a:p>
          <a:p>
            <a:pPr marL="285750" lvl="0" indent="-285750" algn="l" rtl="0">
              <a:spcBef>
                <a:spcPts val="0"/>
              </a:spcBef>
              <a:spcAft>
                <a:spcPts val="0"/>
              </a:spcAft>
              <a:buClr>
                <a:srgbClr val="FF0000"/>
              </a:buClr>
              <a:buFont typeface="Wingdings" panose="05000000000000000000" pitchFamily="2" charset="2"/>
              <a:buChar char="q"/>
            </a:pPr>
            <a:endParaRPr lang="fr-FR" dirty="0"/>
          </a:p>
        </p:txBody>
      </p:sp>
      <p:pic>
        <p:nvPicPr>
          <p:cNvPr id="5" name="Picture 2" descr="CCM Salesforce App">
            <a:extLst>
              <a:ext uri="{FF2B5EF4-FFF2-40B4-BE49-F238E27FC236}">
                <a16:creationId xmlns:a16="http://schemas.microsoft.com/office/drawing/2014/main" id="{551389D4-D128-46CA-FF81-3F5F7D59CA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59168" y="119992"/>
            <a:ext cx="1908076" cy="125398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6" name="Picture 2" descr="An example of a Chatter post to collaborate on a specific property.">
            <a:extLst>
              <a:ext uri="{FF2B5EF4-FFF2-40B4-BE49-F238E27FC236}">
                <a16:creationId xmlns:a16="http://schemas.microsoft.com/office/drawing/2014/main" id="{3F2F8FCB-5BAA-BC7A-FB19-105DFC686A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95980" y="1502224"/>
            <a:ext cx="3671264" cy="35212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Context</a:t>
            </a:r>
            <a:endParaRPr dirty="0"/>
          </a:p>
        </p:txBody>
      </p:sp>
      <p:pic>
        <p:nvPicPr>
          <p:cNvPr id="5" name="Picture 2" descr="CCM Salesforce App">
            <a:extLst>
              <a:ext uri="{FF2B5EF4-FFF2-40B4-BE49-F238E27FC236}">
                <a16:creationId xmlns:a16="http://schemas.microsoft.com/office/drawing/2014/main" id="{551389D4-D128-46CA-FF81-3F5F7D59CA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59168" y="119992"/>
            <a:ext cx="1908076" cy="125398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4" name="Text Placeholder 3">
            <a:extLst>
              <a:ext uri="{FF2B5EF4-FFF2-40B4-BE49-F238E27FC236}">
                <a16:creationId xmlns:a16="http://schemas.microsoft.com/office/drawing/2014/main" id="{B4CEFE66-4E11-4CB8-8221-C28F44341FE6}"/>
              </a:ext>
            </a:extLst>
          </p:cNvPr>
          <p:cNvSpPr>
            <a:spLocks noGrp="1"/>
          </p:cNvSpPr>
          <p:nvPr>
            <p:ph type="body" idx="1"/>
          </p:nvPr>
        </p:nvSpPr>
        <p:spPr/>
        <p:txBody>
          <a:bodyPr/>
          <a:lstStyle/>
          <a:p>
            <a:endParaRPr lang="en-US"/>
          </a:p>
        </p:txBody>
      </p:sp>
      <p:pic>
        <p:nvPicPr>
          <p:cNvPr id="7" name="Picture 6">
            <a:extLst>
              <a:ext uri="{FF2B5EF4-FFF2-40B4-BE49-F238E27FC236}">
                <a16:creationId xmlns:a16="http://schemas.microsoft.com/office/drawing/2014/main" id="{676F167E-7F21-9FEF-0D35-08FA4D65DAE1}"/>
              </a:ext>
            </a:extLst>
          </p:cNvPr>
          <p:cNvPicPr>
            <a:picLocks noChangeAspect="1"/>
          </p:cNvPicPr>
          <p:nvPr/>
        </p:nvPicPr>
        <p:blipFill>
          <a:blip r:embed="rId4"/>
          <a:stretch>
            <a:fillRect/>
          </a:stretch>
        </p:blipFill>
        <p:spPr>
          <a:xfrm>
            <a:off x="776287" y="1507600"/>
            <a:ext cx="7591425" cy="3190875"/>
          </a:xfrm>
          <a:prstGeom prst="rect">
            <a:avLst/>
          </a:prstGeom>
        </p:spPr>
      </p:pic>
    </p:spTree>
    <p:extLst>
      <p:ext uri="{BB962C8B-B14F-4D97-AF65-F5344CB8AC3E}">
        <p14:creationId xmlns:p14="http://schemas.microsoft.com/office/powerpoint/2010/main" val="374748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Context</a:t>
            </a:r>
            <a:endParaRPr dirty="0"/>
          </a:p>
        </p:txBody>
      </p:sp>
      <p:pic>
        <p:nvPicPr>
          <p:cNvPr id="5" name="Picture 2" descr="CCM Salesforce App">
            <a:extLst>
              <a:ext uri="{FF2B5EF4-FFF2-40B4-BE49-F238E27FC236}">
                <a16:creationId xmlns:a16="http://schemas.microsoft.com/office/drawing/2014/main" id="{551389D4-D128-46CA-FF81-3F5F7D59CA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59168" y="119992"/>
            <a:ext cx="1908076" cy="125398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3" name="Google Shape;228;p30">
            <a:extLst>
              <a:ext uri="{FF2B5EF4-FFF2-40B4-BE49-F238E27FC236}">
                <a16:creationId xmlns:a16="http://schemas.microsoft.com/office/drawing/2014/main" id="{6E64A279-F7F2-4B95-4A41-35D76D8BBEA6}"/>
              </a:ext>
            </a:extLst>
          </p:cNvPr>
          <p:cNvSpPr txBox="1">
            <a:spLocks noGrp="1"/>
          </p:cNvSpPr>
          <p:nvPr>
            <p:ph type="body" idx="1"/>
          </p:nvPr>
        </p:nvSpPr>
        <p:spPr>
          <a:xfrm>
            <a:off x="301500" y="1160450"/>
            <a:ext cx="6757668"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t>In Salesforce, each user is identified by a unique </a:t>
            </a:r>
            <a:r>
              <a:rPr lang="en-US" dirty="0">
                <a:solidFill>
                  <a:srgbClr val="FF0000"/>
                </a:solidFill>
              </a:rPr>
              <a:t>username</a:t>
            </a:r>
            <a:r>
              <a:rPr lang="en-US" dirty="0"/>
              <a:t> and </a:t>
            </a:r>
            <a:r>
              <a:rPr lang="en-US" dirty="0">
                <a:solidFill>
                  <a:srgbClr val="FF0000"/>
                </a:solidFill>
              </a:rPr>
              <a:t>profile</a:t>
            </a:r>
            <a:r>
              <a:rPr lang="en-US" dirty="0"/>
              <a:t>. </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dirty="0"/>
              <a:t>Along with other settings, the profile determines what </a:t>
            </a:r>
            <a:r>
              <a:rPr lang="en-US" dirty="0">
                <a:solidFill>
                  <a:srgbClr val="FF0000"/>
                </a:solidFill>
              </a:rPr>
              <a:t>tasks</a:t>
            </a:r>
            <a:r>
              <a:rPr lang="en-US" dirty="0"/>
              <a:t> a user can perform, what </a:t>
            </a:r>
            <a:r>
              <a:rPr lang="en-US" dirty="0">
                <a:solidFill>
                  <a:srgbClr val="FF0000"/>
                </a:solidFill>
              </a:rPr>
              <a:t>data</a:t>
            </a:r>
            <a:r>
              <a:rPr lang="en-US" dirty="0"/>
              <a:t> they can view, and how they can </a:t>
            </a:r>
            <a:r>
              <a:rPr lang="en-US" dirty="0">
                <a:solidFill>
                  <a:srgbClr val="FF0000"/>
                </a:solidFill>
              </a:rPr>
              <a:t>use the data</a:t>
            </a:r>
            <a:r>
              <a:rPr lang="en-US" dirty="0"/>
              <a:t>.</a:t>
            </a:r>
            <a:endParaRPr lang="fr-FR" dirty="0"/>
          </a:p>
        </p:txBody>
      </p:sp>
      <p:pic>
        <p:nvPicPr>
          <p:cNvPr id="11" name="Picture 10">
            <a:extLst>
              <a:ext uri="{FF2B5EF4-FFF2-40B4-BE49-F238E27FC236}">
                <a16:creationId xmlns:a16="http://schemas.microsoft.com/office/drawing/2014/main" id="{D1BC5F99-67BA-89BC-9AD2-7CF091F4E77D}"/>
              </a:ext>
            </a:extLst>
          </p:cNvPr>
          <p:cNvPicPr>
            <a:picLocks noChangeAspect="1"/>
          </p:cNvPicPr>
          <p:nvPr/>
        </p:nvPicPr>
        <p:blipFill>
          <a:blip r:embed="rId4"/>
          <a:stretch>
            <a:fillRect/>
          </a:stretch>
        </p:blipFill>
        <p:spPr>
          <a:xfrm>
            <a:off x="1423686" y="2230951"/>
            <a:ext cx="6296628" cy="2753899"/>
          </a:xfrm>
          <a:prstGeom prst="rect">
            <a:avLst/>
          </a:prstGeom>
        </p:spPr>
      </p:pic>
    </p:spTree>
    <p:extLst>
      <p:ext uri="{BB962C8B-B14F-4D97-AF65-F5344CB8AC3E}">
        <p14:creationId xmlns:p14="http://schemas.microsoft.com/office/powerpoint/2010/main" val="1392293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Context</a:t>
            </a:r>
            <a:endParaRPr dirty="0"/>
          </a:p>
        </p:txBody>
      </p:sp>
      <p:pic>
        <p:nvPicPr>
          <p:cNvPr id="5" name="Picture 2" descr="CCM Salesforce App">
            <a:extLst>
              <a:ext uri="{FF2B5EF4-FFF2-40B4-BE49-F238E27FC236}">
                <a16:creationId xmlns:a16="http://schemas.microsoft.com/office/drawing/2014/main" id="{551389D4-D128-46CA-FF81-3F5F7D59CA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59168" y="119992"/>
            <a:ext cx="1908076" cy="125398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3" name="Google Shape;228;p30">
            <a:extLst>
              <a:ext uri="{FF2B5EF4-FFF2-40B4-BE49-F238E27FC236}">
                <a16:creationId xmlns:a16="http://schemas.microsoft.com/office/drawing/2014/main" id="{6E64A279-F7F2-4B95-4A41-35D76D8BBEA6}"/>
              </a:ext>
            </a:extLst>
          </p:cNvPr>
          <p:cNvSpPr txBox="1">
            <a:spLocks noGrp="1"/>
          </p:cNvSpPr>
          <p:nvPr>
            <p:ph type="body" idx="1"/>
          </p:nvPr>
        </p:nvSpPr>
        <p:spPr>
          <a:xfrm>
            <a:off x="301500" y="1160450"/>
            <a:ext cx="6757668"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t>As a Salesforce admin, you manage users in your organization.</a:t>
            </a:r>
          </a:p>
          <a:p>
            <a:pPr marL="285750" lvl="0" indent="-285750" algn="l" rtl="0">
              <a:spcBef>
                <a:spcPts val="0"/>
              </a:spcBef>
              <a:spcAft>
                <a:spcPts val="0"/>
              </a:spcAft>
              <a:buFont typeface="Wingdings" panose="05000000000000000000" pitchFamily="2" charset="2"/>
              <a:buChar char="Ø"/>
            </a:pPr>
            <a:r>
              <a:rPr lang="en-US" dirty="0"/>
              <a:t>In addition to creating and assigning users, user management includes managing </a:t>
            </a:r>
            <a:r>
              <a:rPr lang="en-US" dirty="0">
                <a:solidFill>
                  <a:srgbClr val="FF0000"/>
                </a:solidFill>
              </a:rPr>
              <a:t>permissions</a:t>
            </a:r>
            <a:r>
              <a:rPr lang="en-US" dirty="0"/>
              <a:t> and </a:t>
            </a:r>
            <a:r>
              <a:rPr lang="en-US" dirty="0">
                <a:solidFill>
                  <a:srgbClr val="FF0000"/>
                </a:solidFill>
              </a:rPr>
              <a:t>licenses</a:t>
            </a:r>
            <a:r>
              <a:rPr lang="en-US" dirty="0"/>
              <a:t>, </a:t>
            </a:r>
            <a:r>
              <a:rPr lang="en-US" dirty="0">
                <a:solidFill>
                  <a:srgbClr val="FF0000"/>
                </a:solidFill>
              </a:rPr>
              <a:t>delegating users</a:t>
            </a:r>
            <a:r>
              <a:rPr lang="en-US" dirty="0"/>
              <a:t>, and more</a:t>
            </a:r>
          </a:p>
          <a:p>
            <a:pPr marL="285750" lvl="0" indent="-285750" algn="l" rtl="0">
              <a:spcBef>
                <a:spcPts val="0"/>
              </a:spcBef>
              <a:spcAft>
                <a:spcPts val="0"/>
              </a:spcAft>
              <a:buFont typeface="Wingdings" panose="05000000000000000000" pitchFamily="2" charset="2"/>
              <a:buChar char="Ø"/>
            </a:pPr>
            <a:endParaRPr lang="en-US" dirty="0"/>
          </a:p>
        </p:txBody>
      </p:sp>
      <p:pic>
        <p:nvPicPr>
          <p:cNvPr id="1026" name="Picture 2">
            <a:extLst>
              <a:ext uri="{FF2B5EF4-FFF2-40B4-BE49-F238E27FC236}">
                <a16:creationId xmlns:a16="http://schemas.microsoft.com/office/drawing/2014/main" id="{C14BBF91-7B8F-EAAD-F444-615CB22DA2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0286" y="1897249"/>
            <a:ext cx="5913713" cy="31262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7878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3" name="Google Shape;243;p32"/>
          <p:cNvSpPr txBox="1">
            <a:spLocks noGrp="1"/>
          </p:cNvSpPr>
          <p:nvPr>
            <p:ph type="title"/>
          </p:nvPr>
        </p:nvSpPr>
        <p:spPr>
          <a:xfrm>
            <a:off x="2087250" y="539500"/>
            <a:ext cx="5877600" cy="157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err="1"/>
              <a:t>Problem</a:t>
            </a:r>
            <a:r>
              <a:rPr lang="fr-FR" dirty="0"/>
              <a:t> &amp; Objectives</a:t>
            </a:r>
          </a:p>
        </p:txBody>
      </p:sp>
      <p:sp>
        <p:nvSpPr>
          <p:cNvPr id="244" name="Google Shape;244;p32"/>
          <p:cNvSpPr txBox="1">
            <a:spLocks noGrp="1"/>
          </p:cNvSpPr>
          <p:nvPr>
            <p:ph type="title" idx="2"/>
          </p:nvPr>
        </p:nvSpPr>
        <p:spPr>
          <a:xfrm>
            <a:off x="701050" y="691288"/>
            <a:ext cx="1268400" cy="126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245" name="Google Shape;245;p32"/>
          <p:cNvPicPr preferRelativeResize="0">
            <a:picLocks noGrp="1"/>
          </p:cNvPicPr>
          <p:nvPr>
            <p:ph type="pic" idx="3"/>
          </p:nvPr>
        </p:nvPicPr>
        <p:blipFill rotWithShape="1">
          <a:blip r:embed="rId3">
            <a:alphaModFix/>
          </a:blip>
          <a:srcRect t="14090" b="47711"/>
          <a:stretch/>
        </p:blipFill>
        <p:spPr>
          <a:xfrm>
            <a:off x="-15050" y="2815600"/>
            <a:ext cx="9159050" cy="2327898"/>
          </a:xfrm>
          <a:prstGeom prst="rect">
            <a:avLst/>
          </a:prstGeom>
        </p:spPr>
      </p:pic>
    </p:spTree>
    <p:extLst>
      <p:ext uri="{BB962C8B-B14F-4D97-AF65-F5344CB8AC3E}">
        <p14:creationId xmlns:p14="http://schemas.microsoft.com/office/powerpoint/2010/main" val="18406354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a:t>Problem</a:t>
            </a:r>
            <a:r>
              <a:rPr lang="fr-FR" dirty="0"/>
              <a:t> </a:t>
            </a:r>
            <a:endParaRPr dirty="0"/>
          </a:p>
        </p:txBody>
      </p:sp>
      <p:sp>
        <p:nvSpPr>
          <p:cNvPr id="3" name="Google Shape;228;p30">
            <a:extLst>
              <a:ext uri="{FF2B5EF4-FFF2-40B4-BE49-F238E27FC236}">
                <a16:creationId xmlns:a16="http://schemas.microsoft.com/office/drawing/2014/main" id="{6E64A279-F7F2-4B95-4A41-35D76D8BBEA6}"/>
              </a:ext>
            </a:extLst>
          </p:cNvPr>
          <p:cNvSpPr txBox="1">
            <a:spLocks noGrp="1"/>
          </p:cNvSpPr>
          <p:nvPr>
            <p:ph type="body" idx="1"/>
          </p:nvPr>
        </p:nvSpPr>
        <p:spPr>
          <a:xfrm>
            <a:off x="1689917" y="1039437"/>
            <a:ext cx="5446530"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t>Users are managed in the community through a Salesforce interface and over several stages, making it difficult and time-consuming. </a:t>
            </a:r>
          </a:p>
          <a:p>
            <a:pPr marL="0" lvl="0" indent="0" algn="l" rtl="0">
              <a:spcBef>
                <a:spcPts val="0"/>
              </a:spcBef>
              <a:spcAft>
                <a:spcPts val="0"/>
              </a:spcAft>
              <a:buNone/>
            </a:pPr>
            <a:endParaRPr lang="en-US" dirty="0"/>
          </a:p>
        </p:txBody>
      </p:sp>
      <p:pic>
        <p:nvPicPr>
          <p:cNvPr id="2050" name="Picture 2" descr="User management sign line icon or logo account Vector Image">
            <a:extLst>
              <a:ext uri="{FF2B5EF4-FFF2-40B4-BE49-F238E27FC236}">
                <a16:creationId xmlns:a16="http://schemas.microsoft.com/office/drawing/2014/main" id="{883E081F-7052-A757-2F21-5F067CB4D4A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PaintBrush/>
                    </a14:imgEffect>
                  </a14:imgLayer>
                </a14:imgProps>
              </a:ext>
              <a:ext uri="{28A0092B-C50C-407E-A947-70E740481C1C}">
                <a14:useLocalDpi xmlns:a14="http://schemas.microsoft.com/office/drawing/2010/main" val="0"/>
              </a:ext>
            </a:extLst>
          </a:blip>
          <a:srcRect/>
          <a:stretch>
            <a:fillRect/>
          </a:stretch>
        </p:blipFill>
        <p:spPr bwMode="auto">
          <a:xfrm>
            <a:off x="7516413" y="0"/>
            <a:ext cx="1373837" cy="148374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23B8876-0835-68F1-E0D5-B8F3BB78DC85}"/>
              </a:ext>
            </a:extLst>
          </p:cNvPr>
          <p:cNvPicPr>
            <a:picLocks noChangeAspect="1"/>
          </p:cNvPicPr>
          <p:nvPr/>
        </p:nvPicPr>
        <p:blipFill>
          <a:blip r:embed="rId5"/>
          <a:stretch>
            <a:fillRect/>
          </a:stretch>
        </p:blipFill>
        <p:spPr>
          <a:xfrm>
            <a:off x="137109" y="865325"/>
            <a:ext cx="1552808" cy="4130592"/>
          </a:xfrm>
          <a:prstGeom prst="rect">
            <a:avLst/>
          </a:prstGeom>
        </p:spPr>
      </p:pic>
      <p:pic>
        <p:nvPicPr>
          <p:cNvPr id="7" name="Picture 6">
            <a:extLst>
              <a:ext uri="{FF2B5EF4-FFF2-40B4-BE49-F238E27FC236}">
                <a16:creationId xmlns:a16="http://schemas.microsoft.com/office/drawing/2014/main" id="{3A7F9CF3-90BE-F997-49BD-14B0320AF1ED}"/>
              </a:ext>
            </a:extLst>
          </p:cNvPr>
          <p:cNvPicPr>
            <a:picLocks noChangeAspect="1"/>
          </p:cNvPicPr>
          <p:nvPr/>
        </p:nvPicPr>
        <p:blipFill>
          <a:blip r:embed="rId6"/>
          <a:stretch>
            <a:fillRect/>
          </a:stretch>
        </p:blipFill>
        <p:spPr>
          <a:xfrm>
            <a:off x="3381555" y="1600374"/>
            <a:ext cx="5042445" cy="3438592"/>
          </a:xfrm>
          <a:prstGeom prst="rect">
            <a:avLst/>
          </a:prstGeom>
        </p:spPr>
      </p:pic>
    </p:spTree>
    <p:extLst>
      <p:ext uri="{BB962C8B-B14F-4D97-AF65-F5344CB8AC3E}">
        <p14:creationId xmlns:p14="http://schemas.microsoft.com/office/powerpoint/2010/main" val="3523447385"/>
      </p:ext>
    </p:extLst>
  </p:cSld>
  <p:clrMapOvr>
    <a:masterClrMapping/>
  </p:clrMapOvr>
</p:sld>
</file>

<file path=ppt/theme/theme1.xml><?xml version="1.0" encoding="utf-8"?>
<a:theme xmlns:a="http://schemas.openxmlformats.org/drawingml/2006/main" name="A/B Testing Minitheme by Slidesgo">
  <a:themeElements>
    <a:clrScheme name="Simple Light">
      <a:dk1>
        <a:srgbClr val="191919"/>
      </a:dk1>
      <a:lt1>
        <a:srgbClr val="F1EADF"/>
      </a:lt1>
      <a:dk2>
        <a:srgbClr val="1155CC"/>
      </a:dk2>
      <a:lt2>
        <a:srgbClr val="C22242"/>
      </a:lt2>
      <a:accent1>
        <a:srgbClr val="F5C01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603</TotalTime>
  <Words>1358</Words>
  <Application>Microsoft Office PowerPoint</Application>
  <PresentationFormat>On-screen Show (16:9)</PresentationFormat>
  <Paragraphs>192</Paragraphs>
  <Slides>24</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Wingdings</vt:lpstr>
      <vt:lpstr>Arial</vt:lpstr>
      <vt:lpstr>Arial</vt:lpstr>
      <vt:lpstr>Reem Kufi</vt:lpstr>
      <vt:lpstr>Bebas Neue</vt:lpstr>
      <vt:lpstr>A/B Testing Minitheme by Slidesgo</vt:lpstr>
      <vt:lpstr>Graduation Project: Salesforce Community Management  Lightning Application</vt:lpstr>
      <vt:lpstr>TABLE OF CONTENTS</vt:lpstr>
      <vt:lpstr>Context</vt:lpstr>
      <vt:lpstr>Context</vt:lpstr>
      <vt:lpstr>Context</vt:lpstr>
      <vt:lpstr>Context</vt:lpstr>
      <vt:lpstr>Context</vt:lpstr>
      <vt:lpstr>Problem &amp; Objectives</vt:lpstr>
      <vt:lpstr>Problem </vt:lpstr>
      <vt:lpstr>Objectives </vt:lpstr>
      <vt:lpstr>Study of the existing</vt:lpstr>
      <vt:lpstr>HubSpot</vt:lpstr>
      <vt:lpstr>HubSpot</vt:lpstr>
      <vt:lpstr>ZenDesk</vt:lpstr>
      <vt:lpstr>ZenDesk</vt:lpstr>
      <vt:lpstr>Conga</vt:lpstr>
      <vt:lpstr>Conga</vt:lpstr>
      <vt:lpstr>Methodologies &amp; Tools to use</vt:lpstr>
      <vt:lpstr>Methodology </vt:lpstr>
      <vt:lpstr>Architecture </vt:lpstr>
      <vt:lpstr>Tools to use </vt:lpstr>
      <vt:lpstr>Work Schedule </vt:lpstr>
      <vt:lpstr>Work Schedule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Study of existing solutions</dc:title>
  <dc:creator>Aslene</dc:creator>
  <cp:lastModifiedBy>Aslene</cp:lastModifiedBy>
  <cp:revision>11</cp:revision>
  <dcterms:modified xsi:type="dcterms:W3CDTF">2023-04-17T09:05:23Z</dcterms:modified>
</cp:coreProperties>
</file>